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4"/>
  </p:notesMasterIdLst>
  <p:sldIdLst>
    <p:sldId id="257" r:id="rId2"/>
    <p:sldId id="384" r:id="rId3"/>
    <p:sldId id="529" r:id="rId4"/>
    <p:sldId id="256" r:id="rId5"/>
    <p:sldId id="498" r:id="rId6"/>
    <p:sldId id="413" r:id="rId7"/>
    <p:sldId id="273" r:id="rId8"/>
    <p:sldId id="274" r:id="rId9"/>
    <p:sldId id="440" r:id="rId10"/>
    <p:sldId id="445" r:id="rId11"/>
    <p:sldId id="446" r:id="rId12"/>
    <p:sldId id="448" r:id="rId13"/>
    <p:sldId id="504" r:id="rId14"/>
    <p:sldId id="512" r:id="rId15"/>
    <p:sldId id="509" r:id="rId16"/>
    <p:sldId id="513" r:id="rId17"/>
    <p:sldId id="505" r:id="rId18"/>
    <p:sldId id="506" r:id="rId19"/>
    <p:sldId id="507" r:id="rId20"/>
    <p:sldId id="508" r:id="rId21"/>
    <p:sldId id="510" r:id="rId22"/>
    <p:sldId id="516" r:id="rId23"/>
    <p:sldId id="451" r:id="rId24"/>
    <p:sldId id="515" r:id="rId25"/>
    <p:sldId id="514" r:id="rId26"/>
    <p:sldId id="447" r:id="rId27"/>
    <p:sldId id="517" r:id="rId28"/>
    <p:sldId id="511" r:id="rId29"/>
    <p:sldId id="450" r:id="rId30"/>
    <p:sldId id="521" r:id="rId31"/>
    <p:sldId id="518" r:id="rId32"/>
    <p:sldId id="522" r:id="rId33"/>
    <p:sldId id="519" r:id="rId34"/>
    <p:sldId id="452" r:id="rId35"/>
    <p:sldId id="520" r:id="rId36"/>
    <p:sldId id="453" r:id="rId37"/>
    <p:sldId id="534" r:id="rId38"/>
    <p:sldId id="523" r:id="rId39"/>
    <p:sldId id="535" r:id="rId40"/>
    <p:sldId id="536" r:id="rId41"/>
    <p:sldId id="537" r:id="rId42"/>
    <p:sldId id="538" r:id="rId43"/>
    <p:sldId id="530" r:id="rId44"/>
    <p:sldId id="524" r:id="rId45"/>
    <p:sldId id="527" r:id="rId46"/>
    <p:sldId id="526" r:id="rId47"/>
    <p:sldId id="528" r:id="rId48"/>
    <p:sldId id="532" r:id="rId49"/>
    <p:sldId id="539" r:id="rId50"/>
    <p:sldId id="533" r:id="rId51"/>
    <p:sldId id="540" r:id="rId52"/>
    <p:sldId id="545" r:id="rId53"/>
    <p:sldId id="541" r:id="rId54"/>
    <p:sldId id="542" r:id="rId55"/>
    <p:sldId id="543" r:id="rId56"/>
    <p:sldId id="544" r:id="rId57"/>
    <p:sldId id="546" r:id="rId58"/>
    <p:sldId id="556" r:id="rId59"/>
    <p:sldId id="454" r:id="rId60"/>
    <p:sldId id="547" r:id="rId61"/>
    <p:sldId id="525" r:id="rId62"/>
    <p:sldId id="551" r:id="rId63"/>
    <p:sldId id="552" r:id="rId64"/>
    <p:sldId id="553" r:id="rId65"/>
    <p:sldId id="554" r:id="rId66"/>
    <p:sldId id="555" r:id="rId67"/>
    <p:sldId id="558" r:id="rId68"/>
    <p:sldId id="548" r:id="rId69"/>
    <p:sldId id="559" r:id="rId70"/>
    <p:sldId id="560" r:id="rId71"/>
    <p:sldId id="561" r:id="rId72"/>
    <p:sldId id="457" r:id="rId73"/>
    <p:sldId id="458" r:id="rId74"/>
    <p:sldId id="500" r:id="rId75"/>
    <p:sldId id="459" r:id="rId76"/>
    <p:sldId id="460" r:id="rId77"/>
    <p:sldId id="461" r:id="rId78"/>
    <p:sldId id="462" r:id="rId79"/>
    <p:sldId id="463" r:id="rId80"/>
    <p:sldId id="464" r:id="rId81"/>
    <p:sldId id="466" r:id="rId82"/>
    <p:sldId id="502" r:id="rId83"/>
    <p:sldId id="469" r:id="rId84"/>
    <p:sldId id="470" r:id="rId85"/>
    <p:sldId id="471" r:id="rId86"/>
    <p:sldId id="472" r:id="rId87"/>
    <p:sldId id="473" r:id="rId88"/>
    <p:sldId id="475" r:id="rId89"/>
    <p:sldId id="474" r:id="rId90"/>
    <p:sldId id="477" r:id="rId91"/>
    <p:sldId id="478" r:id="rId92"/>
    <p:sldId id="479" r:id="rId93"/>
    <p:sldId id="480" r:id="rId94"/>
    <p:sldId id="481" r:id="rId95"/>
    <p:sldId id="562" r:id="rId96"/>
    <p:sldId id="482" r:id="rId97"/>
    <p:sldId id="483" r:id="rId98"/>
    <p:sldId id="484" r:id="rId99"/>
    <p:sldId id="485" r:id="rId100"/>
    <p:sldId id="486" r:id="rId101"/>
    <p:sldId id="487" r:id="rId102"/>
    <p:sldId id="488" r:id="rId103"/>
    <p:sldId id="489" r:id="rId104"/>
    <p:sldId id="490" r:id="rId105"/>
    <p:sldId id="491" r:id="rId106"/>
    <p:sldId id="492" r:id="rId107"/>
    <p:sldId id="493" r:id="rId108"/>
    <p:sldId id="494" r:id="rId109"/>
    <p:sldId id="495" r:id="rId110"/>
    <p:sldId id="441" r:id="rId111"/>
    <p:sldId id="550" r:id="rId112"/>
    <p:sldId id="442" r:id="rId113"/>
    <p:sldId id="549" r:id="rId114"/>
    <p:sldId id="443" r:id="rId115"/>
    <p:sldId id="374" r:id="rId116"/>
    <p:sldId id="333" r:id="rId117"/>
    <p:sldId id="335" r:id="rId118"/>
    <p:sldId id="337" r:id="rId119"/>
    <p:sldId id="375" r:id="rId120"/>
    <p:sldId id="414" r:id="rId121"/>
    <p:sldId id="421" r:id="rId122"/>
    <p:sldId id="415" r:id="rId123"/>
    <p:sldId id="417" r:id="rId124"/>
    <p:sldId id="416" r:id="rId125"/>
    <p:sldId id="427" r:id="rId126"/>
    <p:sldId id="418" r:id="rId127"/>
    <p:sldId id="419" r:id="rId128"/>
    <p:sldId id="423" r:id="rId129"/>
    <p:sldId id="420" r:id="rId130"/>
    <p:sldId id="422" r:id="rId131"/>
    <p:sldId id="428" r:id="rId132"/>
    <p:sldId id="377" r:id="rId133"/>
    <p:sldId id="398" r:id="rId134"/>
    <p:sldId id="399" r:id="rId135"/>
    <p:sldId id="378" r:id="rId136"/>
    <p:sldId id="395" r:id="rId137"/>
    <p:sldId id="397" r:id="rId138"/>
    <p:sldId id="400" r:id="rId139"/>
    <p:sldId id="376" r:id="rId140"/>
    <p:sldId id="380" r:id="rId141"/>
    <p:sldId id="410" r:id="rId142"/>
    <p:sldId id="412" r:id="rId143"/>
    <p:sldId id="411" r:id="rId144"/>
    <p:sldId id="401" r:id="rId145"/>
    <p:sldId id="408" r:id="rId146"/>
    <p:sldId id="407" r:id="rId147"/>
    <p:sldId id="409" r:id="rId148"/>
    <p:sldId id="381" r:id="rId149"/>
    <p:sldId id="402" r:id="rId150"/>
    <p:sldId id="403" r:id="rId151"/>
    <p:sldId id="404" r:id="rId152"/>
    <p:sldId id="406" r:id="rId153"/>
    <p:sldId id="424" r:id="rId154"/>
    <p:sldId id="429" r:id="rId155"/>
    <p:sldId id="314" r:id="rId156"/>
    <p:sldId id="315" r:id="rId157"/>
    <p:sldId id="316" r:id="rId158"/>
    <p:sldId id="317" r:id="rId159"/>
    <p:sldId id="318" r:id="rId160"/>
    <p:sldId id="319" r:id="rId161"/>
    <p:sldId id="320" r:id="rId162"/>
    <p:sldId id="321" r:id="rId163"/>
    <p:sldId id="322" r:id="rId164"/>
    <p:sldId id="323" r:id="rId165"/>
    <p:sldId id="324" r:id="rId166"/>
    <p:sldId id="325" r:id="rId167"/>
    <p:sldId id="326" r:id="rId168"/>
    <p:sldId id="348" r:id="rId169"/>
    <p:sldId id="351" r:id="rId170"/>
    <p:sldId id="349" r:id="rId171"/>
    <p:sldId id="350" r:id="rId172"/>
    <p:sldId id="327" r:id="rId173"/>
    <p:sldId id="334" r:id="rId174"/>
    <p:sldId id="331" r:id="rId175"/>
    <p:sldId id="338" r:id="rId176"/>
    <p:sldId id="346" r:id="rId177"/>
    <p:sldId id="342" r:id="rId178"/>
    <p:sldId id="343" r:id="rId179"/>
    <p:sldId id="341" r:id="rId180"/>
    <p:sldId id="340" r:id="rId181"/>
    <p:sldId id="339" r:id="rId182"/>
    <p:sldId id="344" r:id="rId183"/>
    <p:sldId id="345" r:id="rId184"/>
    <p:sldId id="352" r:id="rId185"/>
    <p:sldId id="353" r:id="rId186"/>
    <p:sldId id="328" r:id="rId187"/>
    <p:sldId id="329" r:id="rId188"/>
    <p:sldId id="496" r:id="rId189"/>
    <p:sldId id="330" r:id="rId190"/>
    <p:sldId id="332" r:id="rId191"/>
    <p:sldId id="309" r:id="rId192"/>
    <p:sldId id="310" r:id="rId19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2760" y="-9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796"/>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tableStyles" Target="tableStyles.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presProps" Target="pres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B2FD224-0889-42AC-BC54-8947E3CDB682}" type="datetimeFigureOut">
              <a:rPr lang="en-US"/>
              <a:pPr>
                <a:defRPr/>
              </a:pPr>
              <a:t>9/22/2011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2A93FF05-9183-41E4-AE4A-A1000C024935}" type="slidenum">
              <a:rPr lang="en-US"/>
              <a:pPr>
                <a:defRPr/>
              </a:pPr>
              <a:t>‹#›</a:t>
            </a:fld>
            <a:endParaRPr lang="en-US"/>
          </a:p>
        </p:txBody>
      </p:sp>
    </p:spTree>
    <p:extLst>
      <p:ext uri="{BB962C8B-B14F-4D97-AF65-F5344CB8AC3E}">
        <p14:creationId xmlns:p14="http://schemas.microsoft.com/office/powerpoint/2010/main" val="23851802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636AFE-9423-462F-B593-D738626FC997}"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1C3D42-6D22-46CD-9D9B-F49836C1D414}" type="slidenum">
              <a:rPr lang="en-US"/>
              <a:pPr fontAlgn="base">
                <a:spcBef>
                  <a:spcPct val="0"/>
                </a:spcBef>
                <a:spcAft>
                  <a:spcPct val="0"/>
                </a:spcAft>
              </a:pPr>
              <a:t>63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26E79C6-5C09-47BD-B245-600DCA3B9808}" type="datetimeFigureOut">
              <a:rPr lang="en-US"/>
              <a:pPr>
                <a:defRPr/>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4A7BB3-C859-46A2-8458-5F6E40BC9AB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0726AC4-6EC8-4456-A54E-2749346F64F8}" type="datetimeFigureOut">
              <a:rPr lang="en-US"/>
              <a:pPr>
                <a:defRPr/>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4C7E03-AA8B-4866-8886-4D0E353AEE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CA976B4-3522-45A1-9DD8-902145CDB070}" type="datetimeFigureOut">
              <a:rPr lang="en-US"/>
              <a:pPr>
                <a:defRPr/>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1A13A60-54E5-4C67-8EEF-496157AFAF5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3" name="Straight Connector 2"/>
          <p:cNvCxnSpPr/>
          <p:nvPr userDrawn="1"/>
        </p:nvCxnSpPr>
        <p:spPr>
          <a:xfrm>
            <a:off x="0" y="6397625"/>
            <a:ext cx="9144000" cy="31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533400" y="6473825"/>
            <a:ext cx="8077200" cy="307975"/>
          </a:xfrm>
          <a:prstGeom prst="rect">
            <a:avLst/>
          </a:prstGeom>
          <a:noFill/>
        </p:spPr>
        <p:txBody>
          <a:bodyPr>
            <a:spAutoFit/>
          </a:bodyPr>
          <a:lstStyle/>
          <a:p>
            <a:pPr algn="ctr" fontAlgn="auto">
              <a:spcBef>
                <a:spcPts val="0"/>
              </a:spcBef>
              <a:spcAft>
                <a:spcPts val="0"/>
              </a:spcAft>
              <a:defRPr/>
            </a:pPr>
            <a:r>
              <a:rPr lang="en-US" sz="1400" b="1" cap="small" spc="500" dirty="0">
                <a:solidFill>
                  <a:schemeClr val="bg1">
                    <a:lumMod val="75000"/>
                  </a:schemeClr>
                </a:solidFill>
                <a:latin typeface="Arial" pitchFamily="34" charset="0"/>
                <a:cs typeface="Arial" pitchFamily="34" charset="0"/>
              </a:rPr>
              <a:t>congressional budget office</a:t>
            </a:r>
          </a:p>
        </p:txBody>
      </p:sp>
      <p:sp>
        <p:nvSpPr>
          <p:cNvPr id="13" name="Title Placeholder 1"/>
          <p:cNvSpPr>
            <a:spLocks noGrp="1"/>
          </p:cNvSpPr>
          <p:nvPr>
            <p:ph type="title"/>
          </p:nvPr>
        </p:nvSpPr>
        <p:spPr>
          <a:xfrm>
            <a:off x="457200" y="-30162"/>
            <a:ext cx="8229600" cy="563562"/>
          </a:xfrm>
          <a:prstGeom prst="rect">
            <a:avLst/>
          </a:prstGeom>
        </p:spPr>
        <p:txBody>
          <a:bodyPr rtlCol="0">
            <a:normAutofit/>
          </a:bodyPr>
          <a:lstStyle>
            <a:lvl1pPr>
              <a:defRPr sz="2400" b="1">
                <a:solidFill>
                  <a:schemeClr val="tx2"/>
                </a:solidFill>
                <a:latin typeface="Arial" pitchFamily="34" charset="0"/>
                <a:cs typeface="Arial"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63613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cxnSp>
        <p:nvCxnSpPr>
          <p:cNvPr id="3" name="Straight Connector 2"/>
          <p:cNvCxnSpPr/>
          <p:nvPr userDrawn="1"/>
        </p:nvCxnSpPr>
        <p:spPr>
          <a:xfrm>
            <a:off x="0" y="6397625"/>
            <a:ext cx="9144000" cy="31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533400" y="6473825"/>
            <a:ext cx="8077200" cy="307975"/>
          </a:xfrm>
          <a:prstGeom prst="rect">
            <a:avLst/>
          </a:prstGeom>
          <a:noFill/>
        </p:spPr>
        <p:txBody>
          <a:bodyPr>
            <a:spAutoFit/>
          </a:bodyPr>
          <a:lstStyle/>
          <a:p>
            <a:pPr algn="ctr" fontAlgn="auto">
              <a:spcBef>
                <a:spcPts val="0"/>
              </a:spcBef>
              <a:spcAft>
                <a:spcPts val="0"/>
              </a:spcAft>
              <a:defRPr/>
            </a:pPr>
            <a:r>
              <a:rPr lang="en-US" sz="1400" b="1" cap="small" spc="500" dirty="0">
                <a:solidFill>
                  <a:schemeClr val="bg1">
                    <a:lumMod val="75000"/>
                  </a:schemeClr>
                </a:solidFill>
                <a:latin typeface="Arial" pitchFamily="34" charset="0"/>
                <a:cs typeface="Arial" pitchFamily="34" charset="0"/>
              </a:rPr>
              <a:t>congressional budget office</a:t>
            </a:r>
          </a:p>
        </p:txBody>
      </p:sp>
      <p:sp>
        <p:nvSpPr>
          <p:cNvPr id="13" name="Title Placeholder 1"/>
          <p:cNvSpPr>
            <a:spLocks noGrp="1"/>
          </p:cNvSpPr>
          <p:nvPr>
            <p:ph type="title"/>
          </p:nvPr>
        </p:nvSpPr>
        <p:spPr>
          <a:xfrm>
            <a:off x="457200" y="-30162"/>
            <a:ext cx="8229600" cy="563562"/>
          </a:xfrm>
          <a:prstGeom prst="rect">
            <a:avLst/>
          </a:prstGeom>
        </p:spPr>
        <p:txBody>
          <a:bodyPr rtlCol="0">
            <a:normAutofit/>
          </a:bodyPr>
          <a:lstStyle>
            <a:lvl1pPr>
              <a:defRPr sz="2400" b="1">
                <a:solidFill>
                  <a:schemeClr val="tx2"/>
                </a:solidFill>
                <a:latin typeface="Arial" pitchFamily="34" charset="0"/>
                <a:cs typeface="Arial"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559127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cxnSp>
        <p:nvCxnSpPr>
          <p:cNvPr id="3" name="Straight Connector 2"/>
          <p:cNvCxnSpPr/>
          <p:nvPr userDrawn="1"/>
        </p:nvCxnSpPr>
        <p:spPr>
          <a:xfrm>
            <a:off x="0" y="6397625"/>
            <a:ext cx="9144000" cy="31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533400" y="6473825"/>
            <a:ext cx="8077200" cy="307975"/>
          </a:xfrm>
          <a:prstGeom prst="rect">
            <a:avLst/>
          </a:prstGeom>
          <a:noFill/>
        </p:spPr>
        <p:txBody>
          <a:bodyPr>
            <a:spAutoFit/>
          </a:bodyPr>
          <a:lstStyle/>
          <a:p>
            <a:pPr algn="ctr" fontAlgn="auto">
              <a:spcBef>
                <a:spcPts val="0"/>
              </a:spcBef>
              <a:spcAft>
                <a:spcPts val="0"/>
              </a:spcAft>
              <a:defRPr/>
            </a:pPr>
            <a:r>
              <a:rPr lang="en-US" sz="1400" b="1" cap="small" spc="500" dirty="0">
                <a:solidFill>
                  <a:schemeClr val="bg1">
                    <a:lumMod val="75000"/>
                  </a:schemeClr>
                </a:solidFill>
                <a:latin typeface="Arial" pitchFamily="34" charset="0"/>
                <a:cs typeface="Arial" pitchFamily="34" charset="0"/>
              </a:rPr>
              <a:t>congressional budget office</a:t>
            </a:r>
          </a:p>
        </p:txBody>
      </p:sp>
      <p:sp>
        <p:nvSpPr>
          <p:cNvPr id="13" name="Title Placeholder 1"/>
          <p:cNvSpPr>
            <a:spLocks noGrp="1"/>
          </p:cNvSpPr>
          <p:nvPr>
            <p:ph type="title"/>
          </p:nvPr>
        </p:nvSpPr>
        <p:spPr>
          <a:xfrm>
            <a:off x="457200" y="-30162"/>
            <a:ext cx="8229600" cy="563562"/>
          </a:xfrm>
          <a:prstGeom prst="rect">
            <a:avLst/>
          </a:prstGeom>
        </p:spPr>
        <p:txBody>
          <a:bodyPr rtlCol="0">
            <a:normAutofit/>
          </a:bodyPr>
          <a:lstStyle>
            <a:lvl1pPr>
              <a:defRPr sz="2400" b="1">
                <a:solidFill>
                  <a:schemeClr val="tx2"/>
                </a:solidFill>
                <a:latin typeface="Arial" pitchFamily="34" charset="0"/>
                <a:cs typeface="Arial"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46215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A57B65D-D84B-4132-9FE3-2C114606DE88}" type="datetimeFigureOut">
              <a:rPr lang="en-US"/>
              <a:pPr>
                <a:defRPr/>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639066-03B5-4AF4-980A-304F02BE1A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B7054E2-2714-4B39-B681-28BEA6552914}" type="datetimeFigureOut">
              <a:rPr lang="en-US"/>
              <a:pPr>
                <a:defRPr/>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D89D46-8F21-40C4-BE56-39929E8F41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98D7761-7B0D-4E6A-80B3-0068BC12F136}" type="datetimeFigureOut">
              <a:rPr lang="en-US"/>
              <a:pPr>
                <a:defRPr/>
              </a:pPr>
              <a:t>9/22/2011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8A81A46-C4F8-48D5-853A-624A53BF11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68F46B4-DE66-4088-8B9A-D31724543274}" type="datetimeFigureOut">
              <a:rPr lang="en-US"/>
              <a:pPr>
                <a:defRPr/>
              </a:pPr>
              <a:t>9/22/2011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C3B9DB-349A-4124-9677-DDD53DF62B1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361DB04-4AAF-4E00-9D24-CD1E6257E135}" type="datetimeFigureOut">
              <a:rPr lang="en-US"/>
              <a:pPr>
                <a:defRPr/>
              </a:pPr>
              <a:t>9/22/2011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EA915AE-9DB8-4E40-9176-DFA29A36DF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D3E37F-BA3B-443D-BB00-3B39BF6579EE}" type="datetimeFigureOut">
              <a:rPr lang="en-US"/>
              <a:pPr>
                <a:defRPr/>
              </a:pPr>
              <a:t>9/22/2011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CE0D818-2C1A-42A3-96CA-13AD52C9C5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746350-8C2D-470E-B33C-B8D02A21AA2F}" type="datetimeFigureOut">
              <a:rPr lang="en-US"/>
              <a:pPr>
                <a:defRPr/>
              </a:pPr>
              <a:t>9/22/2011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FE351AF-C0F2-4390-8322-12F264A55CA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40D3624-AD33-41FE-A6EA-5FA5617BFF0A}" type="datetimeFigureOut">
              <a:rPr lang="en-US"/>
              <a:pPr>
                <a:defRPr/>
              </a:pPr>
              <a:t>9/22/2011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A0FF1A-04F4-4E9B-BBC9-8AABEF428E8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3EAF212-91BF-4B53-B035-F35590A1CED4}" type="datetimeFigureOut">
              <a:rPr lang="en-US"/>
              <a:pPr>
                <a:defRPr/>
              </a:pPr>
              <a:t>9/22/2011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444509E-B567-4BAD-BE91-ADF10FEAAF9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kenny.site5.com/~texasbud/wp-content/uploads/2010/08/2.1.0.jpg" TargetMode="Externa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kenny.site5.com/~texasbud/wp-content/uploads/2010/08/2.2.0-2.jpg" TargetMode="Externa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hyperlink" Target="http://www.lbb.state.tx.us/Fact_Book/Texas_FactBook_2010.pdf" TargetMode="External"/><Relationship Id="rId2" Type="http://schemas.openxmlformats.org/officeDocument/2006/relationships/hyperlink" Target="http://www.senate.state.tx.us/SRC/pdf/Budget_101-2011.pdf" TargetMode="Externa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hyperlink" Target="http://www.alvin-tx.gov/docs/4-2010AnnualBudget.pdf"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en.wikipedia.org/wiki/Taxing_and_Spending_Clause" TargetMode="Externa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hyperlink" Target="http://en.wikipedia.org/wiki/Bureau_of_Labor_Statistics" TargetMode="External"/><Relationship Id="rId2" Type="http://schemas.openxmlformats.org/officeDocument/2006/relationships/hyperlink" Target="http://www.bls.gov/eag/eag.us.htm" TargetMode="External"/><Relationship Id="rId1" Type="http://schemas.openxmlformats.org/officeDocument/2006/relationships/slideLayout" Target="../slideLayouts/slideLayout6.xml"/><Relationship Id="rId4" Type="http://schemas.openxmlformats.org/officeDocument/2006/relationships/hyperlink" Target="http://topics.nytimes.com/topics/reference/timestopics/organizations/b/bureau_of_labor_statistics/index.html" TargetMode="Externa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3" Type="http://schemas.openxmlformats.org/officeDocument/2006/relationships/hyperlink" Target="https://www.cia.gov/library/publications/the-world-factbook/geos/us.html" TargetMode="External"/><Relationship Id="rId2" Type="http://schemas.openxmlformats.org/officeDocument/2006/relationships/hyperlink" Target="http://www.google.com/publicdata?ds=wb-wdi&amp;met=ny_gdp_mktp_cd&amp;idim=country:USA&amp;dl=en&amp;hl=en&amp;q=gdp+us" TargetMode="External"/><Relationship Id="rId1" Type="http://schemas.openxmlformats.org/officeDocument/2006/relationships/slideLayout" Target="../slideLayouts/slideLayout6.xml"/><Relationship Id="rId5" Type="http://schemas.openxmlformats.org/officeDocument/2006/relationships/hyperlink" Target="http://en.wikipedia.org/wiki/Economy_of_the_United_States" TargetMode="External"/><Relationship Id="rId4" Type="http://schemas.openxmlformats.org/officeDocument/2006/relationships/hyperlink" Target="http://www.tradingeconomics.com/economics/gdp-growth.aspx?Symbol=USD" TargetMode="External"/></Relationships>
</file>

<file path=ppt/slides/_rels/slide118.xml.rels><?xml version="1.0" encoding="UTF-8" standalone="yes"?>
<Relationships xmlns="http://schemas.openxmlformats.org/package/2006/relationships"><Relationship Id="rId3" Type="http://schemas.openxmlformats.org/officeDocument/2006/relationships/hyperlink" Target="http://en.wikipedia.org/wiki/Inflation" TargetMode="External"/><Relationship Id="rId2" Type="http://schemas.openxmlformats.org/officeDocument/2006/relationships/hyperlink" Target="http://en.wikipedia.org/wiki/Unemployment" TargetMode="External"/><Relationship Id="rId1" Type="http://schemas.openxmlformats.org/officeDocument/2006/relationships/slideLayout" Target="../slideLayouts/slideLayout6.xml"/><Relationship Id="rId5" Type="http://schemas.openxmlformats.org/officeDocument/2006/relationships/hyperlink" Target="http://www.bls.gov/home.htm" TargetMode="External"/><Relationship Id="rId4" Type="http://schemas.openxmlformats.org/officeDocument/2006/relationships/hyperlink" Target="http://en.wikipedia.org/wiki/GDP" TargetMode="Externa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caselaw.lp.findlaw.com/data/constitution/article01/26.html#2" TargetMode="Externa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2" Type="http://schemas.openxmlformats.org/officeDocument/2006/relationships/hyperlink" Target="http://www.bls.gov/cps/cps_htgm.htm" TargetMode="Externa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hyperlink" Target="http://www.thefundamentalanalyst.com/" TargetMode="Externa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hyperlink" Target="http://www.thefundamentalanalyst.com/?p=2672" TargetMode="Externa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hyperlink" Target="http://www.google.com/publicdata?ds=usunemployment&amp;met=unemployment_rate&amp;tdim=true&amp;dl=en&amp;hl=en&amp;q=unemployment#met=unemployment_rate&amp;tdim=true" TargetMode="External"/><Relationship Id="rId2" Type="http://schemas.openxmlformats.org/officeDocument/2006/relationships/hyperlink" Target="http://www.twc.state.tx.us/" TargetMode="Externa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hyperlink" Target="http://en.wikipedia.org/wiki/United_States_Department_of_Labor" TargetMode="Externa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3" Type="http://schemas.openxmlformats.org/officeDocument/2006/relationships/hyperlink" Target="http://en.wikipedia.org/wiki/Economy" TargetMode="External"/><Relationship Id="rId2" Type="http://schemas.openxmlformats.org/officeDocument/2006/relationships/hyperlink" Target="http://en.wikipedia.org/wiki/Price_level" TargetMode="External"/><Relationship Id="rId1" Type="http://schemas.openxmlformats.org/officeDocument/2006/relationships/slideLayout" Target="../slideLayouts/slideLayout6.xml"/><Relationship Id="rId4" Type="http://schemas.openxmlformats.org/officeDocument/2006/relationships/hyperlink" Target="http://en.wikipedia.org/wiki/Consumer_Price_Index" TargetMode="External"/></Relationships>
</file>

<file path=ppt/slides/_rels/slide128.xml.rels><?xml version="1.0" encoding="UTF-8" standalone="yes"?>
<Relationships xmlns="http://schemas.openxmlformats.org/package/2006/relationships"><Relationship Id="rId3" Type="http://schemas.openxmlformats.org/officeDocument/2006/relationships/hyperlink" Target="http://www.inflationdata.com/inflation/inflation_rate/historicalinflation.aspx" TargetMode="External"/><Relationship Id="rId2" Type="http://schemas.openxmlformats.org/officeDocument/2006/relationships/hyperlink" Target="http://www.bls.gov/bls/inflation.htm" TargetMode="Externa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hyperlink" Target="http://en.wikipedia.org/wiki/Phillips_curve"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hyperlink" Target="http://tutor2u.net/economics/content/topics/inflation/controlling_inflation.htm" TargetMode="Externa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hyperlink" Target="http://www.pbs.org/fmc/book/14business2.htm" TargetMode="Externa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hyperlink" Target="http://en.wikipedia.org/wiki/Business_cycle" TargetMode="Externa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3" Type="http://schemas.openxmlformats.org/officeDocument/2006/relationships/hyperlink" Target="http://en.wikipedia.org/wiki/Depression_(economics)" TargetMode="External"/><Relationship Id="rId2" Type="http://schemas.openxmlformats.org/officeDocument/2006/relationships/hyperlink" Target="http://en.wikipedia.org/wiki/Recession" TargetMode="External"/><Relationship Id="rId1" Type="http://schemas.openxmlformats.org/officeDocument/2006/relationships/slideLayout" Target="../slideLayouts/slideLayout6.xml"/><Relationship Id="rId4" Type="http://schemas.openxmlformats.org/officeDocument/2006/relationships/hyperlink" Target="http://en.wikipedia.org/wiki/Financial_crisis" TargetMode="External"/></Relationships>
</file>

<file path=ppt/slides/_rels/slide139.xml.rels><?xml version="1.0" encoding="UTF-8" standalone="yes"?>
<Relationships xmlns="http://schemas.openxmlformats.org/package/2006/relationships"><Relationship Id="rId2" Type="http://schemas.openxmlformats.org/officeDocument/2006/relationships/hyperlink" Target="http://en.wikipedia.org/wiki/Macroeconomics"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3" Type="http://schemas.openxmlformats.org/officeDocument/2006/relationships/hyperlink" Target="http://en.wikipedia.org/wiki/Keynesian_economics" TargetMode="External"/><Relationship Id="rId2" Type="http://schemas.openxmlformats.org/officeDocument/2006/relationships/hyperlink" Target="http://en.wikipedia.org/wiki/Fiscal_policy" TargetMode="Externa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hyperlink" Target="http://en.wikipedia.org/wiki/Deficit_spending" TargetMode="Externa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hyperlink" Target="http://en.wikipedia.org/wiki/Stimulus_Bill_of_2009" TargetMode="Externa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hyperlink" Target="http://en.wikipedia.org/wiki/Boom_and_bust" TargetMode="Externa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3" Type="http://schemas.openxmlformats.org/officeDocument/2006/relationships/hyperlink" Target="http://en.wikipedia.org/wiki/United_States_Senate_Committee_on_Finance" TargetMode="External"/><Relationship Id="rId7" Type="http://schemas.openxmlformats.org/officeDocument/2006/relationships/hyperlink" Target="http://en.wikipedia.org/wiki/United_States_Senate_Committee_on_Appropriations" TargetMode="External"/><Relationship Id="rId2" Type="http://schemas.openxmlformats.org/officeDocument/2006/relationships/hyperlink" Target="http://en.wikipedia.org/wiki/United_States_House_Committee_on_Ways_and_Means" TargetMode="External"/><Relationship Id="rId1" Type="http://schemas.openxmlformats.org/officeDocument/2006/relationships/slideLayout" Target="../slideLayouts/slideLayout6.xml"/><Relationship Id="rId6" Type="http://schemas.openxmlformats.org/officeDocument/2006/relationships/hyperlink" Target="http://en.wikipedia.org/wiki/United_States_House_Committee_on_Appropriations" TargetMode="External"/><Relationship Id="rId5" Type="http://schemas.openxmlformats.org/officeDocument/2006/relationships/hyperlink" Target="http://en.wikipedia.org/wiki/United_States_Senate_Committee_on_Budget" TargetMode="External"/><Relationship Id="rId4" Type="http://schemas.openxmlformats.org/officeDocument/2006/relationships/hyperlink" Target="http://en.wikipedia.org/wiki/United_States_House_Committee_on_the_Budget" TargetMode="Externa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3" Type="http://schemas.openxmlformats.org/officeDocument/2006/relationships/hyperlink" Target="http://en.wikipedia.org/wiki/Money_supply" TargetMode="External"/><Relationship Id="rId2" Type="http://schemas.openxmlformats.org/officeDocument/2006/relationships/hyperlink" Target="http://en.wikipedia.org/wiki/Monetary_policy" TargetMode="Externa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3" Type="http://schemas.openxmlformats.org/officeDocument/2006/relationships/hyperlink" Target="http://en.wikipedia.org/wiki/Open_market_operations#USA" TargetMode="External"/><Relationship Id="rId2" Type="http://schemas.openxmlformats.org/officeDocument/2006/relationships/hyperlink" Target="http://en.wikipedia.org/wiki/Federal_funds_rate" TargetMode="External"/><Relationship Id="rId1" Type="http://schemas.openxmlformats.org/officeDocument/2006/relationships/slideLayout" Target="../slideLayouts/slideLayout6.xml"/><Relationship Id="rId4" Type="http://schemas.openxmlformats.org/officeDocument/2006/relationships/hyperlink" Target="http://en.wikipedia.org/wiki/Reserve_requirement"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en.wikipedia.org/wiki/United_States_v._Butler" TargetMode="External"/><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hyperlink" Target="http://en.wikipedia.org/wiki/Federal_Reserve" TargetMode="Externa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2" Type="http://schemas.openxmlformats.org/officeDocument/2006/relationships/hyperlink" Target="http://en.wikipedia.org/wiki/Panic_of_1907" TargetMode="Externa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hyperlink" Target="http://en.wikipedia.org/wiki/Federal_Reserve_Act" TargetMode="Externa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3" Type="http://schemas.openxmlformats.org/officeDocument/2006/relationships/hyperlink" Target="http://en.wikipedia.org/wiki/Private_sector" TargetMode="External"/><Relationship Id="rId2" Type="http://schemas.openxmlformats.org/officeDocument/2006/relationships/hyperlink" Target="http://en.wikipedia.org/wiki/Public_sector" TargetMode="Externa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en.wikipedia.org/wiki/Helvering_v._Davis" TargetMode="External"/><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caselaw.lp.findlaw.com/data/constitution/article01/27.html" TargetMode="External"/><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3" Type="http://schemas.openxmlformats.org/officeDocument/2006/relationships/hyperlink" Target="http://en.wikipedia.org/wiki/Operations_of_the_Act_Laying_Duties_on_Imports" TargetMode="External"/><Relationship Id="rId2" Type="http://schemas.openxmlformats.org/officeDocument/2006/relationships/hyperlink" Target="http://en.wikipedia.org/wiki/First_Report_on_the_Public_Credit" TargetMode="External"/><Relationship Id="rId1" Type="http://schemas.openxmlformats.org/officeDocument/2006/relationships/slideLayout" Target="../slideLayouts/slideLayout6.xml"/><Relationship Id="rId6" Type="http://schemas.openxmlformats.org/officeDocument/2006/relationships/hyperlink" Target="http://en.wikipedia.org/wiki/Report_on_Manufactures" TargetMode="External"/><Relationship Id="rId5" Type="http://schemas.openxmlformats.org/officeDocument/2006/relationships/hyperlink" Target="http://en.wikipedia.org/w/index.php?title=Report_on_the_Establishment_of_a_Mint&amp;action=edit&amp;redlink=1" TargetMode="External"/><Relationship Id="rId4" Type="http://schemas.openxmlformats.org/officeDocument/2006/relationships/hyperlink" Target="http://en.wikipedia.org/wiki/Second_Report_on_Public_Credit" TargetMode="Externa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8" Type="http://schemas.openxmlformats.org/officeDocument/2006/relationships/hyperlink" Target="http://en.wikipedia.org/wiki/ARPANET" TargetMode="External"/><Relationship Id="rId3" Type="http://schemas.openxmlformats.org/officeDocument/2006/relationships/hyperlink" Target="http://www.laughtergenealogy.com/bin/histprof/misc/railroads.html" TargetMode="External"/><Relationship Id="rId7" Type="http://schemas.openxmlformats.org/officeDocument/2006/relationships/hyperlink" Target="http://en.wikipedia.org/wiki/Aerospace" TargetMode="External"/><Relationship Id="rId2" Type="http://schemas.openxmlformats.org/officeDocument/2006/relationships/hyperlink" Target="http://homepage.mac.com/oldtownman/recording/morse99.html" TargetMode="External"/><Relationship Id="rId1" Type="http://schemas.openxmlformats.org/officeDocument/2006/relationships/slideLayout" Target="../slideLayouts/slideLayout6.xml"/><Relationship Id="rId6" Type="http://schemas.openxmlformats.org/officeDocument/2006/relationships/hyperlink" Target="http://www.directron.com/pchistory.html" TargetMode="External"/><Relationship Id="rId5" Type="http://schemas.openxmlformats.org/officeDocument/2006/relationships/hyperlink" Target="http://www.cnri.reston.va.us/series.html#radio" TargetMode="External"/><Relationship Id="rId4" Type="http://schemas.openxmlformats.org/officeDocument/2006/relationships/hyperlink" Target="http://en.wikipedia.org/wiki/World_War_I_Aviation" TargetMode="Externa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5.xml.rels><?xml version="1.0" encoding="UTF-8" standalone="yes"?>
<Relationships xmlns="http://schemas.openxmlformats.org/package/2006/relationships"><Relationship Id="rId3" Type="http://schemas.openxmlformats.org/officeDocument/2006/relationships/hyperlink" Target="http://en.wikipedia.org/wiki/Military%E2%80%93industrial_complex" TargetMode="External"/><Relationship Id="rId2" Type="http://schemas.openxmlformats.org/officeDocument/2006/relationships/hyperlink" Target="http://www.youtube.com/watch?v=jnaM8TqAzzo&amp;feature=related" TargetMode="External"/><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First_Report_on_the_Public_Credit" TargetMode="External"/><Relationship Id="rId2" Type="http://schemas.openxmlformats.org/officeDocument/2006/relationships/hyperlink" Target="http://www.answers.com/topic/debts-revolutionary-war" TargetMode="External"/><Relationship Id="rId1" Type="http://schemas.openxmlformats.org/officeDocument/2006/relationships/slideLayout" Target="../slideLayouts/slideLayout6.xml"/><Relationship Id="rId4" Type="http://schemas.openxmlformats.org/officeDocument/2006/relationships/hyperlink" Target="http://press-pubs.uchicago.edu/founders/documents/a1_8_2s5.html" TargetMode="Externa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en.wikipedia.org/wiki/Power_of_the_purse#In_the_United_States"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balkin.blogspot.com/2011/06/legislative-history-of-section-four-of.html" TargetMode="External"/><Relationship Id="rId2" Type="http://schemas.openxmlformats.org/officeDocument/2006/relationships/hyperlink" Target="http://www.washingtonpost.com/business/economy/debt-limit-standoff-top-democrats-revive-14th-amendment-option-to-raise-ceiling/2011/07/29/gIQAnsr2hI_story.html"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hyperlink" Target="http://en.wikipedia.org/wiki/Balanced_Budget_Amendment"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caselaw.lp.findlaw.com/data/constitution/article01/23.html#2"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http://caselaw.lp.findlaw.com/data/constitution/article01/51.html#1"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en.wikipedia.org/wiki/Appropriation_bill#United_States"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appropriations.senate.gov/" TargetMode="External"/><Relationship Id="rId2" Type="http://schemas.openxmlformats.org/officeDocument/2006/relationships/hyperlink" Target="http://en.wikipedia.org/wiki/United_States_House_Committee_on_Appropriations"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Office_of_Management_and_Budget" TargetMode="External"/><Relationship Id="rId2" Type="http://schemas.openxmlformats.org/officeDocument/2006/relationships/hyperlink" Target="http://en.wikipedia.org/wiki/Budget_and_Accounting_Act"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hyperlink" Target="http://en.wikipedia.org/wiki/Congressional_Budget_and_Impoundment_Control_Act_of_1974"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budget.senate.gov/democratic/index.cfm/committee-history" TargetMode="External"/><Relationship Id="rId2" Type="http://schemas.openxmlformats.org/officeDocument/2006/relationships/hyperlink" Target="http://en.wikipedia.org/wiki/Congressional_Budget_Office"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en.wikipedia.org/wiki/United_States_Senate_Committee_on_the_Budget" TargetMode="External"/><Relationship Id="rId2" Type="http://schemas.openxmlformats.org/officeDocument/2006/relationships/hyperlink" Target="http://www.foxnews.com/opinion/2011/09/23/senate-must-stop-obama-internet-takeover/"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hyperlink" Target="http://www.whitehouse.gov/sites/default/files/omb/circulars/a11/current_year/s10.pdf" TargetMode="External"/><Relationship Id="rId2" Type="http://schemas.openxmlformats.org/officeDocument/2006/relationships/hyperlink" Target="http://corporate.cqrollcall.com/wmspage.cfm?parm1=221" TargetMode="External"/><Relationship Id="rId1" Type="http://schemas.openxmlformats.org/officeDocument/2006/relationships/slideLayout" Target="../slideLayouts/slideLayout6.xml"/><Relationship Id="rId4" Type="http://schemas.openxmlformats.org/officeDocument/2006/relationships/hyperlink" Target="http://books.google.com/books?id=9INpk4FAfasC&amp;printsec=frontcover#v=onepage&amp;q&amp;f=false"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hyperlink" Target="http://en.wikipedia.org/wiki/United_States_Senate_Committee_on_Appropriations" TargetMode="External"/><Relationship Id="rId2" Type="http://schemas.openxmlformats.org/officeDocument/2006/relationships/hyperlink" Target="http://en.wikipedia.org/wiki/United_States_House_Committee_on_Appropriations" TargetMode="Externa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hyperlink" Target="http://theweakerparty.blogspot.com/search/label/the%20budget" TargetMode="External"/><Relationship Id="rId2" Type="http://schemas.openxmlformats.org/officeDocument/2006/relationships/hyperlink" Target="http://theweakerparty.blogspot.com/search/label/budgeting" TargetMode="External"/><Relationship Id="rId1" Type="http://schemas.openxmlformats.org/officeDocument/2006/relationships/slideLayout" Target="../slideLayouts/slideLayout6.xml"/><Relationship Id="rId5" Type="http://schemas.openxmlformats.org/officeDocument/2006/relationships/hyperlink" Target="http://theweakerparty.blogspot.com/search/label/national%20debt" TargetMode="External"/><Relationship Id="rId4" Type="http://schemas.openxmlformats.org/officeDocument/2006/relationships/hyperlink" Target="http://theweakerparty.blogspot.com/search/label/Texas%20budget"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en.wikipedia.org/wiki/2011_United_States_federal_budget" TargetMode="External"/><Relationship Id="rId2" Type="http://schemas.openxmlformats.org/officeDocument/2006/relationships/hyperlink" Target="http://en.wikipedia.org/wiki/United_States_federal_budget" TargetMode="External"/><Relationship Id="rId1" Type="http://schemas.openxmlformats.org/officeDocument/2006/relationships/slideLayout" Target="../slideLayouts/slideLayout6.xml"/><Relationship Id="rId5" Type="http://schemas.openxmlformats.org/officeDocument/2006/relationships/hyperlink" Target="http://www.washingtonpost.com/wp-srv/special/politics/federal-budget-2012/" TargetMode="External"/><Relationship Id="rId4" Type="http://schemas.openxmlformats.org/officeDocument/2006/relationships/hyperlink" Target="http://en.wikipedia.org/wiki/2012_United_States_federal_budge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hyperlink" Target="http://en.wikipedia.org/wiki/Government_spending" TargetMode="External"/><Relationship Id="rId2" Type="http://schemas.openxmlformats.org/officeDocument/2006/relationships/hyperlink" Target="http://en.wikipedia.org/wiki/Public_finance" TargetMode="External"/><Relationship Id="rId1" Type="http://schemas.openxmlformats.org/officeDocument/2006/relationships/slideLayout" Target="../slideLayouts/slideLayout6.xml"/><Relationship Id="rId5" Type="http://schemas.openxmlformats.org/officeDocument/2006/relationships/hyperlink" Target="http://en.wikipedia.org/wiki/United_States_public_debt" TargetMode="External"/><Relationship Id="rId4" Type="http://schemas.openxmlformats.org/officeDocument/2006/relationships/hyperlink" Target="http://en.wikipedia.org/wiki/Deficit"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hyperlink" Target="http://www.pbs.org/fmc/book/14business1.htm" TargetMode="Externa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upload.wikimedia.org/wikipedia/commons/3/3b/USDebt.png" TargetMode="Externa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hyperlink" Target="http://en.wikipedia.org/wiki/Tariff_in_American_history" TargetMode="External"/><Relationship Id="rId2" Type="http://schemas.openxmlformats.org/officeDocument/2006/relationships/hyperlink" Target="http://en.wikipedia.org/wiki/Taxation_in_the_United_States" TargetMode="External"/><Relationship Id="rId1" Type="http://schemas.openxmlformats.org/officeDocument/2006/relationships/slideLayout" Target="../slideLayouts/slideLayout6.xml"/><Relationship Id="rId4" Type="http://schemas.openxmlformats.org/officeDocument/2006/relationships/hyperlink" Target="http://en.wikipedia.org/wiki/Excise_tax_in_the_United_State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hyperlink" Target="http://www.whitehouse.gov/sites/default/files/omb/budget/fy2011/assets/tables.pdf" TargetMode="Externa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upload.wikimedia.org/wikipedia/en/f/f9/U.S._Federal_Receipts_-_FY_2007.png" TargetMode="Externa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hyperlink" Target="http://en.wikipedia.org/wiki/Income_tax_in_the_United_States" TargetMode="Externa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hyperlink" Target="http://www.taxpolicycenter.org/numbers/displayatab.cfm?DocID=3190&amp;topic2ID=40&amp;topic3ID=41&amp;DocTypeID=2" TargetMode="Externa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en.wikipedia.org/wiki/Income_tax_in_the_United_States#Tax_rates" TargetMode="External"/><Relationship Id="rId2" Type="http://schemas.openxmlformats.org/officeDocument/2006/relationships/hyperlink" Target="http://en.wikipedia.org/wiki/Sixteenth_Amendment_to_the_United_States_Constitution" TargetMode="External"/><Relationship Id="rId1" Type="http://schemas.openxmlformats.org/officeDocument/2006/relationships/slideLayout" Target="../slideLayouts/slideLayout6.xml"/><Relationship Id="rId6" Type="http://schemas.openxmlformats.org/officeDocument/2006/relationships/hyperlink" Target="http://en.wikipedia.org/wiki/State_income_taxes" TargetMode="External"/><Relationship Id="rId5" Type="http://schemas.openxmlformats.org/officeDocument/2006/relationships/hyperlink" Target="http://en.wikipedia.org/wiki/Progressive_taxation" TargetMode="External"/><Relationship Id="rId4" Type="http://schemas.openxmlformats.org/officeDocument/2006/relationships/hyperlink" Target="http://en.wikipedia.org/wiki/Laffer_curve"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http://www.ourdocuments.gov/doc.php?flash=old&amp;doc=68" TargetMode="External"/><Relationship Id="rId2" Type="http://schemas.openxmlformats.org/officeDocument/2006/relationships/hyperlink" Target="http://en.wikipedia.org/wiki/Federal_Insurance_Contributions_Act_tax" TargetMode="External"/><Relationship Id="rId1" Type="http://schemas.openxmlformats.org/officeDocument/2006/relationships/slideLayout" Target="../slideLayouts/slideLayout6.xml"/><Relationship Id="rId5" Type="http://schemas.openxmlformats.org/officeDocument/2006/relationships/hyperlink" Target="http://en.wikipedia.org/wiki/Social_Security_(United_States)" TargetMode="External"/><Relationship Id="rId4" Type="http://schemas.openxmlformats.org/officeDocument/2006/relationships/hyperlink" Target="http://www.ssa.gov/history/law.html" TargetMode="External"/></Relationships>
</file>

<file path=ppt/slides/_rels/slide77.xml.rels><?xml version="1.0" encoding="UTF-8" standalone="yes"?>
<Relationships xmlns="http://schemas.openxmlformats.org/package/2006/relationships"><Relationship Id="rId2" Type="http://schemas.openxmlformats.org/officeDocument/2006/relationships/hyperlink" Target="http://en.wikipedia.org/wiki/Medicare_(United_States)" TargetMode="Externa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hyperlink" Target="http://en.wikipedia.org/wiki/Corporate_tax_in_the_United_States" TargetMode="Externa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hyperlink" Target="http://en.wikipedia.org/wiki/Cigarette_taxes_in_the_United_States" TargetMode="External"/><Relationship Id="rId2" Type="http://schemas.openxmlformats.org/officeDocument/2006/relationships/hyperlink" Target="http://en.wikipedia.org/wiki/Sin_tax" TargetMode="External"/><Relationship Id="rId1" Type="http://schemas.openxmlformats.org/officeDocument/2006/relationships/slideLayout" Target="../slideLayouts/slideLayout6.xml"/><Relationship Id="rId4" Type="http://schemas.openxmlformats.org/officeDocument/2006/relationships/hyperlink" Target="http://en.wikipedia.org/wiki/Fuel_tax"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hyperlink" Target="http://en.wikipedia.org/wiki/Estate_tax_in_the_United_States" TargetMode="External"/><Relationship Id="rId2" Type="http://schemas.openxmlformats.org/officeDocument/2006/relationships/hyperlink" Target="http://en.wikipedia.org/wiki/Federal_Unemployment_Tax_Act" TargetMode="External"/><Relationship Id="rId1" Type="http://schemas.openxmlformats.org/officeDocument/2006/relationships/slideLayout" Target="../slideLayouts/slideLayout6.xml"/><Relationship Id="rId4" Type="http://schemas.openxmlformats.org/officeDocument/2006/relationships/hyperlink" Target="Borrowing" TargetMode="Externa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hyperlink" Target="http://en.wikipedia.org/wiki/Bond_market" TargetMode="External"/><Relationship Id="rId2" Type="http://schemas.openxmlformats.org/officeDocument/2006/relationships/hyperlink" Target="http://en.wikipedia.org/wiki/Government_debt" TargetMode="External"/><Relationship Id="rId1" Type="http://schemas.openxmlformats.org/officeDocument/2006/relationships/slideLayout" Target="../slideLayouts/slideLayout6.xml"/><Relationship Id="rId6" Type="http://schemas.openxmlformats.org/officeDocument/2006/relationships/hyperlink" Target="http://en.wikipedia.org/wiki/Bureau_of_the_Public_Debt" TargetMode="External"/><Relationship Id="rId5" Type="http://schemas.openxmlformats.org/officeDocument/2006/relationships/hyperlink" Target="http://en.wikipedia.org/wiki/United_States_Treasury_security" TargetMode="External"/><Relationship Id="rId4" Type="http://schemas.openxmlformats.org/officeDocument/2006/relationships/hyperlink" Target="http://en.wikipedia.org/wiki/Government_bond" TargetMode="External"/></Relationships>
</file>

<file path=ppt/slides/_rels/slide85.xml.rels><?xml version="1.0" encoding="UTF-8" standalone="yes"?>
<Relationships xmlns="http://schemas.openxmlformats.org/package/2006/relationships"><Relationship Id="rId2" Type="http://schemas.openxmlformats.org/officeDocument/2006/relationships/hyperlink" Target="http://money.cnn.com/2011/01/03/news/economy/debt_ceiling_faqs/index.htm" TargetMode="Externa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hyperlink" Target="http://www.slate.com/id/2280260/" TargetMode="External"/><Relationship Id="rId2" Type="http://schemas.openxmlformats.org/officeDocument/2006/relationships/hyperlink" Target="http://en.wikipedia.org/wiki/United_States_public_debt" TargetMode="Externa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upload.wikimedia.org/wikipedia/en/7/7a/U.S._Federal_Spending_-_FY_2007.png" TargetMode="Externa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hyperlink" Target="http://www.lrl.state.tx.us/legis/budget.cfm" TargetMode="Externa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smtClean="0"/>
              <a:t>GOVT 2302</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The Legislature </a:t>
            </a:r>
          </a:p>
          <a:p>
            <a:pPr fontAlgn="auto">
              <a:spcAft>
                <a:spcPts val="0"/>
              </a:spcAft>
              <a:buFont typeface="Arial" pitchFamily="34" charset="0"/>
              <a:buNone/>
              <a:defRPr/>
            </a:pPr>
            <a:r>
              <a:rPr lang="en-US" dirty="0" smtClean="0"/>
              <a:t>Contemporary Issues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Several constitutional clauses touch on related issues -  taxing, borrowing, and such – but there is no language tying it all together. </a:t>
            </a:r>
            <a:endParaRPr lang="en-US" dirty="0"/>
          </a:p>
        </p:txBody>
      </p:sp>
    </p:spTree>
    <p:extLst>
      <p:ext uri="{BB962C8B-B14F-4D97-AF65-F5344CB8AC3E}">
        <p14:creationId xmlns:p14="http://schemas.microsoft.com/office/powerpoint/2010/main" val="125087136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descr="http://kenny.site5.com/~texasbud/wp-content/uploads/2010/08/2.1.0.jpg">
            <a:hlinkClick r:id="rId2"/>
          </p:cNvPr>
          <p:cNvPicPr>
            <a:picLocks noChangeAspect="1" noChangeArrowheads="1"/>
          </p:cNvPicPr>
          <p:nvPr/>
        </p:nvPicPr>
        <p:blipFill>
          <a:blip r:embed="rId3" cstate="print"/>
          <a:srcRect/>
          <a:stretch>
            <a:fillRect/>
          </a:stretch>
        </p:blipFill>
        <p:spPr bwMode="auto">
          <a:xfrm>
            <a:off x="1676400" y="1828800"/>
            <a:ext cx="5815803" cy="2819400"/>
          </a:xfrm>
          <a:prstGeom prst="rect">
            <a:avLst/>
          </a:prstGeom>
          <a:noFill/>
        </p:spPr>
      </p:pic>
    </p:spTree>
    <p:extLst>
      <p:ext uri="{BB962C8B-B14F-4D97-AF65-F5344CB8AC3E}">
        <p14:creationId xmlns:p14="http://schemas.microsoft.com/office/powerpoint/2010/main" val="302508791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Outlays</a:t>
            </a:r>
            <a:br>
              <a:rPr lang="en-US" dirty="0" smtClean="0"/>
            </a:br>
            <a:r>
              <a:rPr lang="en-US" dirty="0" smtClean="0"/>
              <a:t/>
            </a:r>
            <a:br>
              <a:rPr lang="en-US" dirty="0" smtClean="0"/>
            </a:br>
            <a:r>
              <a:rPr lang="en-US" sz="3600" dirty="0" smtClean="0"/>
              <a:t>Education: $75.4 B (41.4%)</a:t>
            </a:r>
            <a:br>
              <a:rPr lang="en-US" sz="3600" dirty="0" smtClean="0"/>
            </a:br>
            <a:r>
              <a:rPr lang="en-US" sz="3600" dirty="0" smtClean="0"/>
              <a:t>Health and Human Services: $59.7 (32.8%)</a:t>
            </a:r>
            <a:br>
              <a:rPr lang="en-US" sz="3600" dirty="0" smtClean="0"/>
            </a:br>
            <a:r>
              <a:rPr lang="en-US" sz="3600" dirty="0" smtClean="0"/>
              <a:t>Business and Econ. Dev: $20.7 B (11.4%)</a:t>
            </a:r>
            <a:br>
              <a:rPr lang="en-US" sz="3600" dirty="0" smtClean="0"/>
            </a:br>
            <a:r>
              <a:rPr lang="en-US" sz="3600" dirty="0" smtClean="0"/>
              <a:t>Public Safety and Criminal Justice: $10.7 B (5.9%)</a:t>
            </a:r>
            <a:br>
              <a:rPr lang="en-US" sz="3600" dirty="0" smtClean="0"/>
            </a:br>
            <a:r>
              <a:rPr lang="en-US" sz="3600" dirty="0" smtClean="0"/>
              <a:t>ARRA: $5.6 B (3.1%)</a:t>
            </a:r>
            <a:br>
              <a:rPr lang="en-US" sz="3600" dirty="0" smtClean="0"/>
            </a:br>
            <a:r>
              <a:rPr lang="en-US" sz="3600" dirty="0" smtClean="0"/>
              <a:t>General Government: $4.4 B (2.5%)</a:t>
            </a:r>
          </a:p>
        </p:txBody>
      </p:sp>
    </p:spTree>
    <p:extLst>
      <p:ext uri="{BB962C8B-B14F-4D97-AF65-F5344CB8AC3E}">
        <p14:creationId xmlns:p14="http://schemas.microsoft.com/office/powerpoint/2010/main" val="170716119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descr="http://kenny.site5.com/~texasbud/wp-content/uploads/2010/08/2.2.0-2.jpg">
            <a:hlinkClick r:id="rId2"/>
          </p:cNvPr>
          <p:cNvPicPr>
            <a:picLocks noChangeAspect="1" noChangeArrowheads="1"/>
          </p:cNvPicPr>
          <p:nvPr/>
        </p:nvPicPr>
        <p:blipFill>
          <a:blip r:embed="rId3" cstate="print"/>
          <a:srcRect/>
          <a:stretch>
            <a:fillRect/>
          </a:stretch>
        </p:blipFill>
        <p:spPr bwMode="auto">
          <a:xfrm>
            <a:off x="1752429" y="1905000"/>
            <a:ext cx="5638971" cy="2733675"/>
          </a:xfrm>
          <a:prstGeom prst="rect">
            <a:avLst/>
          </a:prstGeom>
          <a:noFill/>
        </p:spPr>
      </p:pic>
    </p:spTree>
    <p:extLst>
      <p:ext uri="{BB962C8B-B14F-4D97-AF65-F5344CB8AC3E}">
        <p14:creationId xmlns:p14="http://schemas.microsoft.com/office/powerpoint/2010/main" val="27805397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descr="http://farm5.static.flickr.com/4133/5034159838_d2fd78e9a7.jpg"/>
          <p:cNvPicPr>
            <a:picLocks noChangeAspect="1" noChangeArrowheads="1"/>
          </p:cNvPicPr>
          <p:nvPr/>
        </p:nvPicPr>
        <p:blipFill>
          <a:blip r:embed="rId2" cstate="print"/>
          <a:srcRect/>
          <a:stretch>
            <a:fillRect/>
          </a:stretch>
        </p:blipFill>
        <p:spPr bwMode="auto">
          <a:xfrm>
            <a:off x="1552268" y="2333625"/>
            <a:ext cx="5991532" cy="1857375"/>
          </a:xfrm>
          <a:prstGeom prst="rect">
            <a:avLst/>
          </a:prstGeom>
          <a:noFill/>
        </p:spPr>
      </p:pic>
    </p:spTree>
    <p:extLst>
      <p:ext uri="{BB962C8B-B14F-4D97-AF65-F5344CB8AC3E}">
        <p14:creationId xmlns:p14="http://schemas.microsoft.com/office/powerpoint/2010/main" val="156538165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Budgetary Process in Texas</a:t>
            </a:r>
            <a:br>
              <a:rPr lang="en-US" dirty="0" smtClean="0"/>
            </a:br>
            <a:r>
              <a:rPr lang="en-US" dirty="0" smtClean="0"/>
              <a:t/>
            </a:r>
            <a:br>
              <a:rPr lang="en-US" dirty="0" smtClean="0"/>
            </a:br>
            <a:r>
              <a:rPr lang="en-US" dirty="0" smtClean="0">
                <a:hlinkClick r:id="rId2"/>
              </a:rPr>
              <a:t>Budget 101: A Guide to the Budgetary Process in Texas</a:t>
            </a:r>
            <a:r>
              <a:rPr lang="en-US" dirty="0" smtClean="0"/>
              <a:t/>
            </a:r>
            <a:br>
              <a:rPr lang="en-US" dirty="0" smtClean="0"/>
            </a:br>
            <a:r>
              <a:rPr lang="en-US" dirty="0" smtClean="0"/>
              <a:t/>
            </a:r>
            <a:br>
              <a:rPr lang="en-US" dirty="0" smtClean="0"/>
            </a:br>
            <a:r>
              <a:rPr lang="en-US" dirty="0" smtClean="0">
                <a:hlinkClick r:id="rId3"/>
              </a:rPr>
              <a:t>2010 Texas Fact Book</a:t>
            </a:r>
            <a:endParaRPr lang="en-US" dirty="0"/>
          </a:p>
        </p:txBody>
      </p:sp>
    </p:spTree>
    <p:extLst>
      <p:ext uri="{BB962C8B-B14F-4D97-AF65-F5344CB8AC3E}">
        <p14:creationId xmlns:p14="http://schemas.microsoft.com/office/powerpoint/2010/main" val="142981244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Local Budgetary Process</a:t>
            </a:r>
            <a:endParaRPr lang="en-US" dirty="0"/>
          </a:p>
        </p:txBody>
      </p:sp>
    </p:spTree>
    <p:extLst>
      <p:ext uri="{BB962C8B-B14F-4D97-AF65-F5344CB8AC3E}">
        <p14:creationId xmlns:p14="http://schemas.microsoft.com/office/powerpoint/2010/main" val="89737243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Alvin: </a:t>
            </a:r>
            <a:r>
              <a:rPr lang="en-US" dirty="0" smtClean="0">
                <a:hlinkClick r:id="rId2"/>
              </a:rPr>
              <a:t>Annual Budget 2009 - 2010</a:t>
            </a:r>
            <a:endParaRPr lang="en-US" dirty="0"/>
          </a:p>
        </p:txBody>
      </p:sp>
    </p:spTree>
    <p:extLst>
      <p:ext uri="{BB962C8B-B14F-4D97-AF65-F5344CB8AC3E}">
        <p14:creationId xmlns:p14="http://schemas.microsoft.com/office/powerpoint/2010/main" val="34110270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Recent Facts About Houston’s Budget</a:t>
            </a:r>
            <a:br>
              <a:rPr lang="en-US" dirty="0" smtClean="0"/>
            </a:br>
            <a:r>
              <a:rPr lang="en-US" dirty="0" smtClean="0"/>
              <a:t/>
            </a:r>
            <a:br>
              <a:rPr lang="en-US" dirty="0" smtClean="0"/>
            </a:br>
            <a:r>
              <a:rPr lang="en-US" dirty="0" smtClean="0"/>
              <a:t>Revenue</a:t>
            </a:r>
            <a:br>
              <a:rPr lang="en-US" dirty="0" smtClean="0"/>
            </a:br>
            <a:r>
              <a:rPr lang="en-US" dirty="0" smtClean="0"/>
              <a:t>Outlays</a:t>
            </a:r>
            <a:br>
              <a:rPr lang="en-US" dirty="0" smtClean="0"/>
            </a:br>
            <a:r>
              <a:rPr lang="en-US" dirty="0" smtClean="0"/>
              <a:t>Deficit</a:t>
            </a:r>
            <a:br>
              <a:rPr lang="en-US" dirty="0" smtClean="0"/>
            </a:br>
            <a:r>
              <a:rPr lang="en-US" dirty="0" smtClean="0"/>
              <a:t>Debt</a:t>
            </a:r>
            <a:endParaRPr lang="en-US" dirty="0"/>
          </a:p>
        </p:txBody>
      </p:sp>
    </p:spTree>
    <p:extLst>
      <p:ext uri="{BB962C8B-B14F-4D97-AF65-F5344CB8AC3E}">
        <p14:creationId xmlns:p14="http://schemas.microsoft.com/office/powerpoint/2010/main" val="3459739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Recent Facts About Alvin’s Budget</a:t>
            </a:r>
            <a:br>
              <a:rPr lang="en-US" dirty="0" smtClean="0"/>
            </a:br>
            <a:r>
              <a:rPr lang="en-US" dirty="0" smtClean="0"/>
              <a:t/>
            </a:r>
            <a:br>
              <a:rPr lang="en-US" dirty="0" smtClean="0"/>
            </a:br>
            <a:r>
              <a:rPr lang="en-US" dirty="0" smtClean="0"/>
              <a:t>Revenue</a:t>
            </a:r>
            <a:br>
              <a:rPr lang="en-US" dirty="0" smtClean="0"/>
            </a:br>
            <a:r>
              <a:rPr lang="en-US" dirty="0" smtClean="0"/>
              <a:t>Outlays</a:t>
            </a:r>
            <a:br>
              <a:rPr lang="en-US" dirty="0" smtClean="0"/>
            </a:br>
            <a:r>
              <a:rPr lang="en-US" dirty="0" smtClean="0"/>
              <a:t>Deficit</a:t>
            </a:r>
            <a:br>
              <a:rPr lang="en-US" dirty="0" smtClean="0"/>
            </a:br>
            <a:r>
              <a:rPr lang="en-US" dirty="0" smtClean="0"/>
              <a:t>Debt</a:t>
            </a:r>
            <a:endParaRPr lang="en-US" dirty="0"/>
          </a:p>
        </p:txBody>
      </p:sp>
    </p:spTree>
    <p:extLst>
      <p:ext uri="{BB962C8B-B14F-4D97-AF65-F5344CB8AC3E}">
        <p14:creationId xmlns:p14="http://schemas.microsoft.com/office/powerpoint/2010/main" val="352561153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Houston City Budget</a:t>
            </a:r>
          </a:p>
        </p:txBody>
      </p:sp>
    </p:spTree>
    <p:extLst>
      <p:ext uri="{BB962C8B-B14F-4D97-AF65-F5344CB8AC3E}">
        <p14:creationId xmlns:p14="http://schemas.microsoft.com/office/powerpoint/2010/main" val="769771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126162"/>
          </a:xfrm>
        </p:spPr>
        <p:txBody>
          <a:bodyPr/>
          <a:lstStyle/>
          <a:p>
            <a:r>
              <a:rPr lang="en-US" sz="3600" dirty="0" smtClean="0"/>
              <a:t>The power of taxation – to collect revenue - is granted to Congress in the first part of Section 8 of Article 1 of the constitution. </a:t>
            </a:r>
            <a:br>
              <a:rPr lang="en-US" sz="3600" dirty="0" smtClean="0"/>
            </a:br>
            <a:r>
              <a:rPr lang="en-US" sz="3600" dirty="0" smtClean="0"/>
              <a:t/>
            </a:r>
            <a:br>
              <a:rPr lang="en-US" sz="3600" dirty="0" smtClean="0"/>
            </a:br>
            <a:r>
              <a:rPr lang="en-US" sz="3600" dirty="0" smtClean="0"/>
              <a:t>This is called</a:t>
            </a:r>
            <a:r>
              <a:rPr lang="en-US" sz="3600" dirty="0" smtClean="0">
                <a:hlinkClick r:id="rId2"/>
              </a:rPr>
              <a:t> </a:t>
            </a:r>
            <a:r>
              <a:rPr lang="en-US" sz="3600" dirty="0" smtClean="0">
                <a:hlinkClick r:id="rId2"/>
              </a:rPr>
              <a:t>Taxing and Spending Clause</a:t>
            </a:r>
            <a:endParaRPr lang="en-US" sz="3600" dirty="0" smtClean="0"/>
          </a:p>
        </p:txBody>
      </p:sp>
    </p:spTree>
    <p:extLst>
      <p:ext uri="{BB962C8B-B14F-4D97-AF65-F5344CB8AC3E}">
        <p14:creationId xmlns:p14="http://schemas.microsoft.com/office/powerpoint/2010/main" val="330224043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Can governmental activities impact the economy? </a:t>
            </a:r>
            <a:br>
              <a:rPr lang="en-US" dirty="0" smtClean="0"/>
            </a:br>
            <a:r>
              <a:rPr lang="en-US" dirty="0" smtClean="0"/>
              <a:t/>
            </a:r>
            <a:br>
              <a:rPr lang="en-US" dirty="0" smtClean="0"/>
            </a:br>
            <a:r>
              <a:rPr lang="en-US" dirty="0" smtClean="0"/>
              <a:t>Specifically, can it impact Gross Domestic Product, Unemployment and Inflation? Not to say the quality of life in general.  </a:t>
            </a:r>
            <a:endParaRPr lang="en-US" dirty="0"/>
          </a:p>
        </p:txBody>
      </p:sp>
    </p:spTree>
    <p:extLst>
      <p:ext uri="{BB962C8B-B14F-4D97-AF65-F5344CB8AC3E}">
        <p14:creationId xmlns:p14="http://schemas.microsoft.com/office/powerpoint/2010/main" val="11178622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What is the state of the economy right now?</a:t>
            </a:r>
            <a:br>
              <a:rPr lang="en-US" dirty="0" smtClean="0"/>
            </a:br>
            <a:r>
              <a:rPr lang="en-US" dirty="0" smtClean="0"/>
              <a:t/>
            </a:r>
            <a:br>
              <a:rPr lang="en-US" dirty="0" smtClean="0"/>
            </a:br>
            <a:r>
              <a:rPr lang="en-US" dirty="0" smtClean="0"/>
              <a:t>Current Numbers: </a:t>
            </a:r>
            <a:r>
              <a:rPr lang="en-US" dirty="0" smtClean="0">
                <a:hlinkClick r:id="rId2"/>
              </a:rPr>
              <a:t>The United States Economy at a Glance</a:t>
            </a:r>
            <a:r>
              <a:rPr lang="en-US" dirty="0" smtClean="0"/>
              <a:t>, from the </a:t>
            </a:r>
            <a:r>
              <a:rPr lang="en-US" dirty="0" smtClean="0">
                <a:hlinkClick r:id="rId2"/>
              </a:rPr>
              <a:t>Bureau of Labor Statistics</a:t>
            </a:r>
            <a:r>
              <a:rPr lang="en-US" dirty="0" smtClean="0"/>
              <a:t>.</a:t>
            </a:r>
            <a:br>
              <a:rPr lang="en-US" dirty="0" smtClean="0"/>
            </a:br>
            <a:r>
              <a:rPr lang="en-US" dirty="0" smtClean="0"/>
              <a:t/>
            </a:r>
            <a:br>
              <a:rPr lang="en-US" dirty="0" smtClean="0"/>
            </a:br>
            <a:r>
              <a:rPr lang="en-US" dirty="0" smtClean="0"/>
              <a:t>Wikipedia: </a:t>
            </a:r>
            <a:r>
              <a:rPr lang="en-US" dirty="0" smtClean="0">
                <a:hlinkClick r:id="rId3"/>
              </a:rPr>
              <a:t>BLS</a:t>
            </a:r>
            <a:r>
              <a:rPr lang="en-US" dirty="0" smtClean="0"/>
              <a:t/>
            </a:r>
            <a:br>
              <a:rPr lang="en-US" dirty="0" smtClean="0"/>
            </a:br>
            <a:r>
              <a:rPr lang="en-US" dirty="0" smtClean="0"/>
              <a:t>Times Topics: </a:t>
            </a:r>
            <a:r>
              <a:rPr lang="en-US" dirty="0" smtClean="0">
                <a:hlinkClick r:id="rId4"/>
              </a:rPr>
              <a:t>BLS</a:t>
            </a:r>
            <a:endParaRPr lang="en-US" dirty="0"/>
          </a:p>
        </p:txBody>
      </p:sp>
    </p:spTree>
    <p:extLst>
      <p:ext uri="{BB962C8B-B14F-4D97-AF65-F5344CB8AC3E}">
        <p14:creationId xmlns:p14="http://schemas.microsoft.com/office/powerpoint/2010/main" val="329524802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Well being depends at the moment on where one sits on </a:t>
            </a:r>
            <a:r>
              <a:rPr lang="en-US" smtClean="0"/>
              <a:t>the economic totem pole. </a:t>
            </a:r>
            <a:endParaRPr lang="en-US" dirty="0"/>
          </a:p>
        </p:txBody>
      </p:sp>
    </p:spTree>
    <p:extLst>
      <p:ext uri="{BB962C8B-B14F-4D97-AF65-F5344CB8AC3E}">
        <p14:creationId xmlns:p14="http://schemas.microsoft.com/office/powerpoint/2010/main" val="11178622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1DoUgdXW4CI/TnzBaf_ygII/AAAAAAAABP0/uTXlb79hcgc/s1600/average+hourly+earning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57200"/>
            <a:ext cx="83820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332746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endParaRPr lang="en-US" dirty="0"/>
          </a:p>
        </p:txBody>
      </p:sp>
    </p:spTree>
    <p:extLst>
      <p:ext uri="{BB962C8B-B14F-4D97-AF65-F5344CB8AC3E}">
        <p14:creationId xmlns:p14="http://schemas.microsoft.com/office/powerpoint/2010/main" val="11178622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will, for example, come to terms with the data in the following graphs: </a:t>
            </a:r>
            <a:endParaRPr lang="en-US"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Here’s some background on the U.S. economy, including controversies: </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First, some data on the US economy</a:t>
            </a:r>
            <a:br>
              <a:rPr lang="en-US" dirty="0" smtClean="0"/>
            </a:br>
            <a:r>
              <a:rPr lang="en-US" dirty="0" smtClean="0"/>
              <a:t/>
            </a:r>
            <a:br>
              <a:rPr lang="en-US" dirty="0" smtClean="0"/>
            </a:br>
            <a:r>
              <a:rPr lang="en-US" dirty="0" smtClean="0">
                <a:hlinkClick r:id="rId2"/>
              </a:rPr>
              <a:t>GDP since 1960</a:t>
            </a:r>
            <a:r>
              <a:rPr lang="en-US" dirty="0" smtClean="0"/>
              <a:t>.</a:t>
            </a:r>
            <a:br>
              <a:rPr lang="en-US" dirty="0" smtClean="0"/>
            </a:br>
            <a:r>
              <a:rPr lang="en-US" dirty="0" smtClean="0">
                <a:hlinkClick r:id="rId3"/>
              </a:rPr>
              <a:t>CIA Fact Book</a:t>
            </a:r>
            <a:r>
              <a:rPr lang="en-US" dirty="0" smtClean="0"/>
              <a:t>. </a:t>
            </a:r>
            <a:br>
              <a:rPr lang="en-US" dirty="0" smtClean="0"/>
            </a:br>
            <a:r>
              <a:rPr lang="en-US" dirty="0" smtClean="0">
                <a:hlinkClick r:id="rId4"/>
              </a:rPr>
              <a:t>Recent Growth Rate</a:t>
            </a:r>
            <a:r>
              <a:rPr lang="en-US" dirty="0" smtClean="0"/>
              <a:t>.</a:t>
            </a:r>
            <a:br>
              <a:rPr lang="en-US" dirty="0" smtClean="0"/>
            </a:br>
            <a:r>
              <a:rPr lang="en-US" dirty="0" smtClean="0">
                <a:hlinkClick r:id="rId5"/>
              </a:rPr>
              <a:t>Economy of the United States</a:t>
            </a:r>
            <a:r>
              <a:rPr lang="en-US" dirty="0" smtClean="0"/>
              <a:t>.</a:t>
            </a:r>
            <a:endParaRPr lang="en-US"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Unemployment</a:t>
            </a:r>
            <a:r>
              <a:rPr lang="en-US" dirty="0" smtClean="0"/>
              <a:t> (Dec 2010): 9.4%</a:t>
            </a:r>
            <a:br>
              <a:rPr lang="en-US" dirty="0" smtClean="0"/>
            </a:br>
            <a:r>
              <a:rPr lang="en-US" dirty="0" smtClean="0">
                <a:hlinkClick r:id="rId3"/>
              </a:rPr>
              <a:t>Inflation</a:t>
            </a:r>
            <a:r>
              <a:rPr lang="en-US" dirty="0" smtClean="0"/>
              <a:t> (Nov 2010) : 1.1%</a:t>
            </a:r>
            <a:br>
              <a:rPr lang="en-US" dirty="0" smtClean="0"/>
            </a:br>
            <a:r>
              <a:rPr lang="en-US" dirty="0" smtClean="0">
                <a:hlinkClick r:id="rId4"/>
              </a:rPr>
              <a:t> GDP</a:t>
            </a:r>
            <a:r>
              <a:rPr lang="en-US" dirty="0" smtClean="0"/>
              <a:t> (2010): $14.6 Trillion</a:t>
            </a:r>
            <a:br>
              <a:rPr lang="en-US" dirty="0" smtClean="0"/>
            </a:br>
            <a:r>
              <a:rPr lang="en-US" dirty="0" smtClean="0"/>
              <a:t/>
            </a:r>
            <a:br>
              <a:rPr lang="en-US" dirty="0" smtClean="0"/>
            </a:br>
            <a:r>
              <a:rPr lang="en-US" dirty="0" smtClean="0"/>
              <a:t>Latest numbers can be found at the </a:t>
            </a:r>
            <a:r>
              <a:rPr lang="en-US" dirty="0" smtClean="0">
                <a:hlinkClick r:id="rId5"/>
              </a:rPr>
              <a:t>Bureau of Labor Statistics</a:t>
            </a:r>
            <a:r>
              <a:rPr lang="en-US" dirty="0" smtClean="0"/>
              <a:t>.</a:t>
            </a:r>
            <a:endParaRPr lang="en-US"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Together these figures describe the state of the macro economy – the overall economy of the nation.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Article One, Section Eight, </a:t>
            </a:r>
            <a:r>
              <a:rPr lang="en-US" sz="4000" dirty="0" smtClean="0">
                <a:hlinkClick r:id="rId2"/>
              </a:rPr>
              <a:t>Clause One</a:t>
            </a:r>
            <a:r>
              <a:rPr lang="en-US" dirty="0" smtClean="0"/>
              <a:t/>
            </a:r>
            <a:br>
              <a:rPr lang="en-US" dirty="0" smtClean="0"/>
            </a:br>
            <a:r>
              <a:rPr lang="en-US" dirty="0" smtClean="0"/>
              <a:t/>
            </a:r>
            <a:br>
              <a:rPr lang="en-US" dirty="0" smtClean="0"/>
            </a:br>
            <a:r>
              <a:rPr lang="en-US" dirty="0" smtClean="0"/>
              <a:t> </a:t>
            </a:r>
            <a:r>
              <a:rPr lang="en-US" sz="3600" dirty="0" smtClean="0"/>
              <a:t>The Congress shall have Power To lay and collect Taxes, Duties, Imposts and Excises, to pay the Debts and provide for the common </a:t>
            </a:r>
            <a:r>
              <a:rPr lang="en-US" sz="3600" dirty="0" err="1" smtClean="0"/>
              <a:t>Defence</a:t>
            </a:r>
            <a:r>
              <a:rPr lang="en-US" sz="3600" dirty="0" smtClean="0"/>
              <a:t> and general Welfare of the United States; but all Duties, Imposts and Excises shall be uniform </a:t>
            </a:r>
            <a:r>
              <a:rPr lang="en-US" sz="3600" dirty="0" smtClean="0"/>
              <a:t>throughout the </a:t>
            </a:r>
            <a:r>
              <a:rPr lang="en-US" sz="3600" dirty="0" smtClean="0"/>
              <a:t>United </a:t>
            </a:r>
            <a:r>
              <a:rPr lang="en-US" sz="3600" dirty="0" smtClean="0"/>
              <a:t>States</a:t>
            </a:r>
            <a:endParaRPr lang="en-US" dirty="0"/>
          </a:p>
        </p:txBody>
      </p:sp>
    </p:spTree>
    <p:extLst>
      <p:ext uri="{BB962C8B-B14F-4D97-AF65-F5344CB8AC3E}">
        <p14:creationId xmlns:p14="http://schemas.microsoft.com/office/powerpoint/2010/main" val="299235921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What does the term “unemployed” refer to?</a:t>
            </a:r>
            <a:endParaRPr lang="en-US"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 Persons are classified as unemployed if they do not have a job, have actively looked for work in the prior 4 weeks, and are currently available for work. – from the </a:t>
            </a:r>
            <a:r>
              <a:rPr lang="en-US" dirty="0" smtClean="0">
                <a:hlinkClick r:id="rId2"/>
              </a:rPr>
              <a:t>Bureau of Labor Statistics</a:t>
            </a:r>
            <a:r>
              <a:rPr lang="en-US" dirty="0" smtClean="0"/>
              <a:t>.</a:t>
            </a:r>
            <a:endParaRPr lang="en-US"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thefundamentalanalyst.com/wp-content/uploads/2011/02/US-unemployment-rate-Jan11.gif">
            <a:hlinkClick r:id="rId2"/>
          </p:cNvPr>
          <p:cNvPicPr>
            <a:picLocks noChangeAspect="1" noChangeArrowheads="1"/>
          </p:cNvPicPr>
          <p:nvPr/>
        </p:nvPicPr>
        <p:blipFill>
          <a:blip r:embed="rId3" cstate="print"/>
          <a:srcRect/>
          <a:stretch>
            <a:fillRect/>
          </a:stretch>
        </p:blipFill>
        <p:spPr bwMode="auto">
          <a:xfrm>
            <a:off x="304800" y="957979"/>
            <a:ext cx="8595893" cy="4757021"/>
          </a:xfrm>
          <a:prstGeom prst="rect">
            <a:avLst/>
          </a:prstGeom>
          <a:noFill/>
        </p:spPr>
      </p:pic>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hefundamentalanalyst.com/wp-content/uploads/2011/02/US-Employment-Declines-Jan11.gif">
            <a:hlinkClick r:id="rId2"/>
          </p:cNvPr>
          <p:cNvPicPr>
            <a:picLocks noChangeAspect="1" noChangeArrowheads="1"/>
          </p:cNvPicPr>
          <p:nvPr/>
        </p:nvPicPr>
        <p:blipFill>
          <a:blip r:embed="rId3" cstate="print"/>
          <a:srcRect/>
          <a:stretch>
            <a:fillRect/>
          </a:stretch>
        </p:blipFill>
        <p:spPr bwMode="auto">
          <a:xfrm>
            <a:off x="228600" y="990600"/>
            <a:ext cx="8640881" cy="4724400"/>
          </a:xfrm>
          <a:prstGeom prst="rect">
            <a:avLst/>
          </a:prstGeom>
          <a:noFill/>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Unemployment for Texas are kept by the </a:t>
            </a:r>
            <a:r>
              <a:rPr lang="en-US" dirty="0" smtClean="0">
                <a:hlinkClick r:id="rId2"/>
              </a:rPr>
              <a:t>Texas Workforce Commission</a:t>
            </a:r>
            <a:r>
              <a:rPr lang="en-US" dirty="0" smtClean="0"/>
              <a:t>. </a:t>
            </a:r>
            <a:br>
              <a:rPr lang="en-US" dirty="0" smtClean="0"/>
            </a:br>
            <a:r>
              <a:rPr lang="en-US" dirty="0" smtClean="0"/>
              <a:t/>
            </a:r>
            <a:br>
              <a:rPr lang="en-US" dirty="0" smtClean="0"/>
            </a:br>
            <a:r>
              <a:rPr lang="en-US" dirty="0" smtClean="0"/>
              <a:t>Click on </a:t>
            </a:r>
            <a:r>
              <a:rPr lang="en-US" dirty="0" smtClean="0">
                <a:hlinkClick r:id="rId3"/>
              </a:rPr>
              <a:t>Google public data </a:t>
            </a:r>
            <a:r>
              <a:rPr lang="en-US" dirty="0" smtClean="0"/>
              <a:t>for a great way to generate your own unemployment data.</a:t>
            </a:r>
            <a:endParaRPr lang="en-US"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Controversy: What responsibility does the national government have to promote employment?</a:t>
            </a:r>
            <a:br>
              <a:rPr lang="en-US" dirty="0" smtClean="0"/>
            </a:br>
            <a:r>
              <a:rPr lang="en-US" dirty="0" smtClean="0"/>
              <a:t/>
            </a:r>
            <a:br>
              <a:rPr lang="en-US" dirty="0" smtClean="0"/>
            </a:br>
            <a:r>
              <a:rPr lang="en-US" dirty="0" smtClean="0"/>
              <a:t>Is this fully a state concern? </a:t>
            </a:r>
            <a:r>
              <a:rPr lang="en-US" dirty="0" smtClean="0">
                <a:hlinkClick r:id="rId2"/>
              </a:rPr>
              <a:t>Click here for a list of labor related legislation</a:t>
            </a:r>
            <a:r>
              <a:rPr lang="en-US" dirty="0" smtClean="0"/>
              <a:t>.</a:t>
            </a:r>
            <a:endParaRPr lang="en-US"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does the term “inflation” refer to?</a:t>
            </a:r>
            <a:endParaRPr lang="en-US"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rise in the general </a:t>
            </a:r>
            <a:r>
              <a:rPr lang="en-US" dirty="0" smtClean="0">
                <a:hlinkClick r:id="rId2" action="ppaction://hlinkfile" tooltip="Price level"/>
              </a:rPr>
              <a:t>level of prices</a:t>
            </a:r>
            <a:r>
              <a:rPr lang="en-US" dirty="0" smtClean="0"/>
              <a:t> of goods and services in an </a:t>
            </a:r>
            <a:r>
              <a:rPr lang="en-US" dirty="0" smtClean="0">
                <a:hlinkClick r:id="rId3" action="ppaction://hlinkfile" tooltip="Economy"/>
              </a:rPr>
              <a:t>economy</a:t>
            </a:r>
            <a:r>
              <a:rPr lang="en-US" dirty="0" smtClean="0"/>
              <a:t> over a period of time.</a:t>
            </a:r>
            <a:br>
              <a:rPr lang="en-US" dirty="0" smtClean="0"/>
            </a:br>
            <a:r>
              <a:rPr lang="en-US" dirty="0" smtClean="0"/>
              <a:t/>
            </a:r>
            <a:br>
              <a:rPr lang="en-US" dirty="0" smtClean="0"/>
            </a:br>
            <a:r>
              <a:rPr lang="en-US" dirty="0" smtClean="0"/>
              <a:t>Specifically as determined by the </a:t>
            </a:r>
            <a:r>
              <a:rPr lang="en-US" dirty="0" smtClean="0">
                <a:hlinkClick r:id="rId4"/>
              </a:rPr>
              <a:t>Consumer Price Index</a:t>
            </a:r>
            <a:r>
              <a:rPr lang="en-US" dirty="0" smtClean="0"/>
              <a:t>.</a:t>
            </a:r>
            <a:endParaRPr lang="en-US"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Overview of BLS Statistics on Inflation and Prices</a:t>
            </a:r>
            <a:r>
              <a:rPr lang="en-US" dirty="0" smtClean="0">
                <a:hlinkClick r:id="rId3"/>
              </a:rPr>
              <a:t/>
            </a:r>
            <a:br>
              <a:rPr lang="en-US" dirty="0" smtClean="0">
                <a:hlinkClick r:id="rId3"/>
              </a:rPr>
            </a:br>
            <a:r>
              <a:rPr lang="en-US" dirty="0" smtClean="0">
                <a:hlinkClick r:id="rId3"/>
              </a:rPr>
              <a:t/>
            </a:r>
            <a:br>
              <a:rPr lang="en-US" dirty="0" smtClean="0">
                <a:hlinkClick r:id="rId3"/>
              </a:rPr>
            </a:br>
            <a:r>
              <a:rPr lang="en-US" dirty="0" smtClean="0">
                <a:hlinkClick r:id="rId3"/>
              </a:rPr>
              <a:t>Historical Inflation Data</a:t>
            </a:r>
            <a:r>
              <a:rPr lang="en-US" dirty="0" smtClean="0"/>
              <a:t>.</a:t>
            </a:r>
            <a:endParaRPr lang="en-US"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is argued that an inverse relationship exists between inflation and unemployment.</a:t>
            </a:r>
            <a:br>
              <a:rPr lang="en-US" dirty="0" smtClean="0"/>
            </a:br>
            <a:r>
              <a:rPr lang="en-US" dirty="0" smtClean="0"/>
              <a:t/>
            </a:r>
            <a:br>
              <a:rPr lang="en-US" dirty="0" smtClean="0"/>
            </a:br>
            <a:r>
              <a:rPr lang="en-US" dirty="0" smtClean="0">
                <a:hlinkClick r:id="rId2"/>
              </a:rPr>
              <a:t>The Philip’s Curve</a:t>
            </a:r>
            <a:r>
              <a:rPr lang="en-US"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we will see below, a variety of taxes have been established and imposed over the course of American history. Each has its own set of controversies.</a:t>
            </a:r>
            <a:endParaRPr lang="en-US" dirty="0"/>
          </a:p>
        </p:txBody>
      </p:sp>
    </p:spTree>
    <p:extLst>
      <p:ext uri="{BB962C8B-B14F-4D97-AF65-F5344CB8AC3E}">
        <p14:creationId xmlns:p14="http://schemas.microsoft.com/office/powerpoint/2010/main" val="111272020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High levels of unemployment are argued to correlate with low levels of inflation and vice versa. When unemployment is high, the cost of labor is low. </a:t>
            </a:r>
            <a:endParaRPr lang="en-US"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What impact can government policies have on inflation</a:t>
            </a:r>
            <a:r>
              <a:rPr lang="en-US" dirty="0" smtClean="0"/>
              <a:t>?</a:t>
            </a:r>
            <a:endParaRPr lang="en-US"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most consistently used indicator of the national economy is fluctuations in GDP.</a:t>
            </a: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gross domestic product (GDP) is the market value of all final goods and services produced within a country in a given period of time.</a:t>
            </a:r>
            <a:endParaRPr lang="en-US"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 are two charts which show changes in GDP in the US over time. The first from 2007 to 2010, quarterly. The second from 1900 – 1999, yearly.</a:t>
            </a:r>
            <a:endParaRPr lang="en-US"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Quarter-to-Quarter Growth in Real GDP"/>
          <p:cNvPicPr>
            <a:picLocks noChangeAspect="1" noChangeArrowheads="1"/>
          </p:cNvPicPr>
          <p:nvPr/>
        </p:nvPicPr>
        <p:blipFill>
          <a:blip r:embed="rId2" cstate="print"/>
          <a:srcRect/>
          <a:stretch>
            <a:fillRect/>
          </a:stretch>
        </p:blipFill>
        <p:spPr bwMode="auto">
          <a:xfrm>
            <a:off x="990600" y="533400"/>
            <a:ext cx="7243843" cy="5334000"/>
          </a:xfrm>
          <a:prstGeom prst="rect">
            <a:avLst/>
          </a:prstGeom>
          <a:noFill/>
        </p:spPr>
      </p:pic>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hapter 14 chart 2">
            <a:hlinkClick r:id="rId2"/>
          </p:cNvPr>
          <p:cNvPicPr>
            <a:picLocks noChangeAspect="1" noChangeArrowheads="1"/>
          </p:cNvPicPr>
          <p:nvPr/>
        </p:nvPicPr>
        <p:blipFill>
          <a:blip r:embed="rId3" cstate="print"/>
          <a:srcRect/>
          <a:stretch>
            <a:fillRect/>
          </a:stretch>
        </p:blipFill>
        <p:spPr bwMode="auto">
          <a:xfrm>
            <a:off x="2057400" y="228600"/>
            <a:ext cx="4800600" cy="6468809"/>
          </a:xfrm>
          <a:prstGeom prst="rect">
            <a:avLst/>
          </a:prstGeom>
          <a:noFill/>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Notice that GDP tends to fluctuate. This is called the </a:t>
            </a:r>
            <a:r>
              <a:rPr lang="en-US" dirty="0" smtClean="0">
                <a:hlinkClick r:id="rId2"/>
              </a:rPr>
              <a:t>business cycle</a:t>
            </a:r>
            <a:r>
              <a:rPr lang="en-US" dirty="0" smtClean="0"/>
              <a:t>. The upward swings indicate that the economy is expanding, the downward swing indicates that the economy is contracting. </a:t>
            </a:r>
            <a:endParaRPr lang="en-U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moderate contraction is called a </a:t>
            </a:r>
            <a:r>
              <a:rPr lang="en-US" dirty="0" smtClean="0">
                <a:hlinkClick r:id="rId2"/>
              </a:rPr>
              <a:t>recession</a:t>
            </a:r>
            <a:r>
              <a:rPr lang="en-US" dirty="0" smtClean="0"/>
              <a:t>, a major contraction is called a </a:t>
            </a:r>
            <a:r>
              <a:rPr lang="en-US" dirty="0" smtClean="0">
                <a:hlinkClick r:id="rId3"/>
              </a:rPr>
              <a:t>depression</a:t>
            </a:r>
            <a:r>
              <a:rPr lang="en-US" dirty="0" smtClean="0"/>
              <a:t>. Note: the term “recession” was coined in order to stop calling contractions “</a:t>
            </a:r>
            <a:r>
              <a:rPr lang="en-US" dirty="0" smtClean="0">
                <a:hlinkClick r:id="rId4"/>
              </a:rPr>
              <a:t>crises</a:t>
            </a:r>
            <a:r>
              <a:rPr lang="en-US" dirty="0" smtClean="0"/>
              <a:t>.”</a:t>
            </a:r>
            <a:endParaRPr lang="en-US"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One controversy concerns whether governmental policies can impact ebbs and flows of GDP. And if so, what types of policies are most effective: fiscal policy or monetary policy. The general term to refer to the study of such efforts is </a:t>
            </a:r>
            <a:r>
              <a:rPr lang="en-US" dirty="0" smtClean="0">
                <a:hlinkClick r:id="rId2"/>
              </a:rPr>
              <a:t>macro economics</a:t>
            </a:r>
            <a:r>
              <a:rPr lang="en-US" dirty="0" smtClean="0"/>
              <a: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Note also that the authority to spend is not clearly stated – it is assumed</a:t>
            </a:r>
            <a:r>
              <a:rPr lang="en-US" dirty="0" smtClean="0"/>
              <a:t>.</a:t>
            </a:r>
            <a:br>
              <a:rPr lang="en-US" dirty="0" smtClean="0"/>
            </a:br>
            <a:r>
              <a:rPr lang="en-US" dirty="0" smtClean="0"/>
              <a:t/>
            </a:r>
            <a:br>
              <a:rPr lang="en-US" dirty="0" smtClean="0"/>
            </a:br>
            <a:r>
              <a:rPr lang="en-US" dirty="0" smtClean="0"/>
              <a:t>The U.S. Government can spend money on any of the delegated powers listed below.</a:t>
            </a:r>
            <a:endParaRPr lang="en-US" dirty="0"/>
          </a:p>
        </p:txBody>
      </p:sp>
    </p:spTree>
    <p:extLst>
      <p:ext uri="{BB962C8B-B14F-4D97-AF65-F5344CB8AC3E}">
        <p14:creationId xmlns:p14="http://schemas.microsoft.com/office/powerpoint/2010/main" val="414757631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hlinkClick r:id="rId2"/>
              </a:rPr>
              <a:t>Fiscal Policy</a:t>
            </a:r>
            <a:r>
              <a:rPr lang="en-US" sz="4000" dirty="0" smtClean="0"/>
              <a:t> refers to the deliberate use of government’s taxing and spending powers to influence the economy, either by pumping money into it to bring it out of recession or to pull money out in order to prevent one. </a:t>
            </a:r>
            <a:br>
              <a:rPr lang="en-US" sz="4000" dirty="0" smtClean="0"/>
            </a:br>
            <a:r>
              <a:rPr lang="en-US" sz="4000" dirty="0" smtClean="0"/>
              <a:t/>
            </a:r>
            <a:br>
              <a:rPr lang="en-US" sz="4000" dirty="0" smtClean="0"/>
            </a:br>
            <a:r>
              <a:rPr lang="en-US" sz="4000" dirty="0" smtClean="0"/>
              <a:t>This is referred to as </a:t>
            </a:r>
            <a:r>
              <a:rPr lang="en-US" sz="4000" dirty="0" smtClean="0">
                <a:hlinkClick r:id="rId3"/>
              </a:rPr>
              <a:t>Keynesian Economics</a:t>
            </a:r>
            <a:r>
              <a:rPr lang="en-US" sz="4000" dirty="0" smtClean="0"/>
              <a:t>.</a:t>
            </a:r>
            <a:endParaRPr lang="en-US" sz="4000"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Strategically running </a:t>
            </a:r>
            <a:r>
              <a:rPr lang="en-US" dirty="0" smtClean="0">
                <a:hlinkClick r:id="rId2"/>
              </a:rPr>
              <a:t>budget deficits</a:t>
            </a:r>
            <a:r>
              <a:rPr lang="en-US" dirty="0" smtClean="0"/>
              <a:t> allows money to be pumped into the economy. This is done by keeping taxes low and spending high. This is held to stimulate the economy by increasing consumer spending.</a:t>
            </a:r>
            <a:endParaRPr lang="en-US"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t>
            </a:r>
            <a:r>
              <a:rPr lang="en-US" dirty="0" smtClean="0">
                <a:hlinkClick r:id="rId2"/>
              </a:rPr>
              <a:t>American Recovery and Reinvestment Act of 2009 </a:t>
            </a:r>
            <a:r>
              <a:rPr lang="en-US" dirty="0" smtClean="0"/>
              <a:t>was (is) a stimulus bill. </a:t>
            </a:r>
            <a:endParaRPr lang="en-US"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Conversely, bubbles are argued to be effectively prevented by running budget surpluses, which pull money from the economy by raising taxes or lowering spending. This helps avoid </a:t>
            </a:r>
            <a:r>
              <a:rPr lang="en-US" dirty="0" smtClean="0">
                <a:hlinkClick r:id="rId2"/>
              </a:rPr>
              <a:t>boom and bust cycles</a:t>
            </a:r>
            <a:r>
              <a:rPr lang="en-US" dirty="0" smtClean="0"/>
              <a:t>.</a:t>
            </a:r>
            <a:endParaRPr lang="en-US"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primary instruments of fiscal policy are members of Congress and congressional committees. </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Ways and Means Committee</a:t>
            </a:r>
            <a:r>
              <a:rPr lang="en-US" dirty="0" smtClean="0"/>
              <a:t/>
            </a:r>
            <a:br>
              <a:rPr lang="en-US" dirty="0" smtClean="0"/>
            </a:br>
            <a:r>
              <a:rPr lang="en-US" dirty="0" smtClean="0">
                <a:hlinkClick r:id="rId3"/>
              </a:rPr>
              <a:t>Finance Committee</a:t>
            </a:r>
            <a:r>
              <a:rPr lang="en-US" dirty="0" smtClean="0"/>
              <a:t/>
            </a:r>
            <a:br>
              <a:rPr lang="en-US" dirty="0" smtClean="0"/>
            </a:br>
            <a:r>
              <a:rPr lang="en-US" dirty="0" smtClean="0"/>
              <a:t>Budget Committees (</a:t>
            </a:r>
            <a:r>
              <a:rPr lang="en-US" dirty="0" smtClean="0">
                <a:hlinkClick r:id="rId4"/>
              </a:rPr>
              <a:t>H</a:t>
            </a:r>
            <a:r>
              <a:rPr lang="en-US" dirty="0" smtClean="0"/>
              <a:t>,</a:t>
            </a:r>
            <a:r>
              <a:rPr lang="en-US" dirty="0" smtClean="0">
                <a:hlinkClick r:id="rId5"/>
              </a:rPr>
              <a:t>S</a:t>
            </a:r>
            <a:r>
              <a:rPr lang="en-US" dirty="0" smtClean="0"/>
              <a:t>)</a:t>
            </a:r>
            <a:br>
              <a:rPr lang="en-US" dirty="0" smtClean="0"/>
            </a:br>
            <a:r>
              <a:rPr lang="en-US" dirty="0" smtClean="0"/>
              <a:t>Appropriations Committees (</a:t>
            </a:r>
            <a:r>
              <a:rPr lang="en-US" dirty="0" smtClean="0">
                <a:hlinkClick r:id="rId6"/>
              </a:rPr>
              <a:t>H</a:t>
            </a:r>
            <a:r>
              <a:rPr lang="en-US" dirty="0" smtClean="0"/>
              <a:t>, </a:t>
            </a:r>
            <a:r>
              <a:rPr lang="en-US" dirty="0" smtClean="0">
                <a:hlinkClick r:id="rId7"/>
              </a:rPr>
              <a:t>S</a:t>
            </a:r>
            <a:r>
              <a:rPr lang="en-US" dirty="0" smtClean="0"/>
              <a:t>)</a:t>
            </a:r>
            <a:endParaRPr lang="en-US"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Remember that Congress has the power to tax (at whatever rate it chooses) and to spend (at whatever rate it chooses). It is subject only to the restrictions placed on it by voters.</a:t>
            </a:r>
            <a:endParaRPr lang="en-US"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creates a problem because there will always be political pressure to run deficits (keep taxes low and expenditures high)</a:t>
            </a:r>
            <a:endParaRPr lang="en-US"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Monetary Policy</a:t>
            </a:r>
            <a:r>
              <a:rPr lang="en-US" dirty="0" smtClean="0"/>
              <a:t> refers to the use of the </a:t>
            </a:r>
            <a:r>
              <a:rPr lang="en-US" dirty="0" smtClean="0">
                <a:hlinkClick r:id="rId3"/>
              </a:rPr>
              <a:t>money supply</a:t>
            </a:r>
            <a:r>
              <a:rPr lang="en-US" dirty="0" smtClean="0"/>
              <a:t> to similarly affect the economy. </a:t>
            </a:r>
            <a:endParaRPr lang="en-US"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Three key instruments</a:t>
            </a:r>
            <a:br>
              <a:rPr lang="en-US" dirty="0" smtClean="0"/>
            </a:br>
            <a:r>
              <a:rPr lang="en-US" dirty="0" smtClean="0"/>
              <a:t/>
            </a:r>
            <a:br>
              <a:rPr lang="en-US" dirty="0" smtClean="0"/>
            </a:br>
            <a:r>
              <a:rPr lang="en-US" dirty="0" smtClean="0"/>
              <a:t>1 – setting </a:t>
            </a:r>
            <a:r>
              <a:rPr lang="en-US" dirty="0" smtClean="0">
                <a:hlinkClick r:id="rId2"/>
              </a:rPr>
              <a:t>short term interest rates</a:t>
            </a:r>
            <a:r>
              <a:rPr lang="en-US" dirty="0" smtClean="0"/>
              <a:t/>
            </a:r>
            <a:br>
              <a:rPr lang="en-US" dirty="0" smtClean="0"/>
            </a:br>
            <a:r>
              <a:rPr lang="en-US" dirty="0" smtClean="0"/>
              <a:t>2 – </a:t>
            </a:r>
            <a:r>
              <a:rPr lang="en-US" dirty="0" smtClean="0">
                <a:hlinkClick r:id="rId3"/>
              </a:rPr>
              <a:t>buying and selling bonds</a:t>
            </a:r>
            <a:r>
              <a:rPr lang="en-US" dirty="0" smtClean="0"/>
              <a:t/>
            </a:r>
            <a:br>
              <a:rPr lang="en-US" dirty="0" smtClean="0"/>
            </a:br>
            <a:r>
              <a:rPr lang="en-US" dirty="0" smtClean="0"/>
              <a:t>3 – setting the </a:t>
            </a:r>
            <a:r>
              <a:rPr lang="en-US" dirty="0" smtClean="0">
                <a:hlinkClick r:id="rId4"/>
              </a:rPr>
              <a:t>reserve requirement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is worth noting that in certain Supreme Court cases (</a:t>
            </a:r>
            <a:r>
              <a:rPr lang="en-US" dirty="0" smtClean="0">
                <a:hlinkClick r:id="rId2"/>
              </a:rPr>
              <a:t>United States v Butler</a:t>
            </a:r>
            <a:r>
              <a:rPr lang="en-US" dirty="0" smtClean="0"/>
              <a:t> for example) the power to tax has also been judged to include the power to regulate. Certain taxes may be imposed not just because they collect revenue, but because they impact economic decisions. </a:t>
            </a:r>
            <a:endParaRPr lang="en-US" dirty="0"/>
          </a:p>
        </p:txBody>
      </p:sp>
    </p:spTree>
    <p:extLst>
      <p:ext uri="{BB962C8B-B14F-4D97-AF65-F5344CB8AC3E}">
        <p14:creationId xmlns:p14="http://schemas.microsoft.com/office/powerpoint/2010/main" val="362983281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institution primarily charged with implementing monetary policy is the </a:t>
            </a:r>
            <a:r>
              <a:rPr lang="en-US" dirty="0" smtClean="0">
                <a:hlinkClick r:id="rId2"/>
              </a:rPr>
              <a:t>Federal Reserve</a:t>
            </a:r>
            <a:r>
              <a:rPr lang="en-US" dirty="0" smtClean="0"/>
              <a:t>.</a:t>
            </a:r>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Federal Reserve was established following the </a:t>
            </a:r>
            <a:r>
              <a:rPr lang="en-US" dirty="0" smtClean="0">
                <a:hlinkClick r:id="rId2"/>
              </a:rPr>
              <a:t>Panic of 1907</a:t>
            </a:r>
            <a:r>
              <a:rPr lang="en-US" dirty="0" smtClean="0"/>
              <a:t> to ensure that liquidity would be made available in case future economic crises would cause the monetary system to dry up. </a:t>
            </a:r>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is composed of various individuals appointed to serve as a board – including a Fed chairman – which is argued to remove them from political influence. </a:t>
            </a:r>
            <a:endParaRPr lang="en-US"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Key Legislation: </a:t>
            </a:r>
            <a:br>
              <a:rPr lang="en-US" dirty="0" smtClean="0"/>
            </a:br>
            <a:r>
              <a:rPr lang="en-US" dirty="0" smtClean="0">
                <a:hlinkClick r:id="rId2"/>
              </a:rPr>
              <a:t>The Federal Reserve Act</a:t>
            </a:r>
            <a:endParaRPr lang="en-US"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background on the U.S. economy.</a:t>
            </a:r>
            <a:endParaRPr 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The United States economy is mixed. It contains a balance between goods and services provided by the </a:t>
            </a:r>
            <a:r>
              <a:rPr lang="en-US" dirty="0" smtClean="0">
                <a:hlinkClick r:id="rId2"/>
              </a:rPr>
              <a:t>public</a:t>
            </a:r>
            <a:r>
              <a:rPr lang="en-US" dirty="0" smtClean="0"/>
              <a:t> and </a:t>
            </a:r>
            <a:r>
              <a:rPr lang="en-US" dirty="0" smtClean="0">
                <a:hlinkClick r:id="rId3"/>
              </a:rPr>
              <a:t>private</a:t>
            </a:r>
            <a:r>
              <a:rPr lang="en-US" dirty="0" smtClean="0"/>
              <a:t> sectors.</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Striking that balance is a source of constant conflict. Conservatives – generally support private enterprise – liberals (with exceptions) support the public provisions of good and services. </a:t>
            </a: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Question: Are certain goods and services best provided by the public sector? And are other goods and services best provided by the private sector? </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More importantly, how can it be determined which is which?</a:t>
            </a:r>
            <a:br>
              <a:rPr lang="en-US" dirty="0" smtClean="0"/>
            </a:br>
            <a:r>
              <a:rPr lang="en-US" dirty="0" smtClean="0"/>
              <a:t/>
            </a:r>
            <a:br>
              <a:rPr lang="en-US" dirty="0" smtClean="0"/>
            </a:br>
            <a:r>
              <a:rPr lang="en-US" dirty="0" smtClean="0"/>
              <a:t>And is that decision made dispassionately on objective criteria or is it driven by political self </a:t>
            </a:r>
            <a:r>
              <a:rPr lang="en-US" dirty="0" err="1" smtClean="0"/>
              <a:t>insterest</a:t>
            </a:r>
            <a:r>
              <a:rPr lang="en-US" dirty="0" smtClean="0"/>
              <a:t>?</a:t>
            </a: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Examples of publicly provided services: </a:t>
            </a:r>
            <a:br>
              <a:rPr lang="en-US" dirty="0" smtClean="0"/>
            </a:br>
            <a:r>
              <a:rPr lang="en-US" dirty="0" smtClean="0"/>
              <a:t/>
            </a:r>
            <a:br>
              <a:rPr lang="en-US" dirty="0" smtClean="0"/>
            </a:br>
            <a:r>
              <a:rPr lang="en-US" dirty="0" smtClean="0"/>
              <a:t>military protection</a:t>
            </a:r>
            <a:br>
              <a:rPr lang="en-US" dirty="0" smtClean="0"/>
            </a:br>
            <a:r>
              <a:rPr lang="en-US" dirty="0" smtClean="0"/>
              <a:t>police and fire protection</a:t>
            </a:r>
            <a:br>
              <a:rPr lang="en-US" dirty="0" smtClean="0"/>
            </a:br>
            <a:r>
              <a:rPr lang="en-US" dirty="0" smtClean="0"/>
              <a:t>education</a:t>
            </a:r>
            <a:br>
              <a:rPr lang="en-US" dirty="0" smtClean="0"/>
            </a:br>
            <a:r>
              <a:rPr lang="en-US" dirty="0" smtClean="0"/>
              <a:t>public utilities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Other cases argued that the clause allowed for any item related to the general welfare – with its own funding course – was constitutional. This applied to Social Security as argued in </a:t>
            </a:r>
            <a:r>
              <a:rPr lang="en-US" dirty="0" err="1" smtClean="0">
                <a:hlinkClick r:id="rId2"/>
              </a:rPr>
              <a:t>Helvering</a:t>
            </a:r>
            <a:r>
              <a:rPr lang="en-US" dirty="0" smtClean="0">
                <a:hlinkClick r:id="rId2"/>
              </a:rPr>
              <a:t> v. Davis</a:t>
            </a:r>
            <a:r>
              <a:rPr lang="en-US" dirty="0" smtClean="0"/>
              <a:t>.  </a:t>
            </a:r>
            <a:endParaRPr lang="en-US" dirty="0"/>
          </a:p>
        </p:txBody>
      </p:sp>
    </p:spTree>
    <p:extLst>
      <p:ext uri="{BB962C8B-B14F-4D97-AF65-F5344CB8AC3E}">
        <p14:creationId xmlns:p14="http://schemas.microsoft.com/office/powerpoint/2010/main" val="2702467639"/>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Social Security</a:t>
            </a:r>
            <a:br>
              <a:rPr lang="en-US" dirty="0" smtClean="0"/>
            </a:br>
            <a:r>
              <a:rPr lang="en-US" dirty="0" smtClean="0"/>
              <a:t>Medicare</a:t>
            </a:r>
            <a:br>
              <a:rPr lang="en-US" dirty="0" smtClean="0"/>
            </a:br>
            <a:r>
              <a:rPr lang="en-US" dirty="0" smtClean="0"/>
              <a:t>Medicaid</a:t>
            </a:r>
            <a:br>
              <a:rPr lang="en-US" dirty="0" smtClean="0"/>
            </a:br>
            <a:r>
              <a:rPr lang="en-US" dirty="0" smtClean="0"/>
              <a:t>K – 12 Education</a:t>
            </a:r>
            <a:br>
              <a:rPr lang="en-US" dirty="0" smtClean="0"/>
            </a:br>
            <a:r>
              <a:rPr lang="en-US" dirty="0" smtClean="0"/>
              <a:t>etc…</a:t>
            </a:r>
            <a:endParaRPr lang="en-US" dirty="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Examples of privately provided services:</a:t>
            </a:r>
            <a:br>
              <a:rPr lang="en-US" dirty="0" smtClean="0"/>
            </a:br>
            <a:r>
              <a:rPr lang="en-US" dirty="0" smtClean="0"/>
              <a:t/>
            </a:r>
            <a:br>
              <a:rPr lang="en-US" dirty="0" smtClean="0"/>
            </a:br>
            <a:r>
              <a:rPr lang="en-US" dirty="0" smtClean="0"/>
              <a:t>Design, manufacturing and sale of consumer products</a:t>
            </a:r>
            <a:br>
              <a:rPr lang="en-US" dirty="0" smtClean="0"/>
            </a:br>
            <a:r>
              <a:rPr lang="en-US" dirty="0" smtClean="0"/>
              <a:t>Agriculture</a:t>
            </a:r>
            <a:endParaRPr lang="en-US"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err="1" smtClean="0"/>
              <a:t>WalMart</a:t>
            </a:r>
            <a:r>
              <a:rPr lang="en-US" dirty="0" smtClean="0"/>
              <a:t/>
            </a:r>
            <a:br>
              <a:rPr lang="en-US" dirty="0" smtClean="0"/>
            </a:br>
            <a:r>
              <a:rPr lang="en-US" dirty="0" smtClean="0"/>
              <a:t>Microsoft</a:t>
            </a:r>
            <a:br>
              <a:rPr lang="en-US" dirty="0" smtClean="0"/>
            </a:br>
            <a:r>
              <a:rPr lang="en-US" dirty="0" smtClean="0"/>
              <a:t>Apple</a:t>
            </a:r>
            <a:br>
              <a:rPr lang="en-US" dirty="0" smtClean="0"/>
            </a:br>
            <a:r>
              <a:rPr lang="en-US" dirty="0" smtClean="0"/>
              <a:t>Exxon-Mobil</a:t>
            </a: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An advantage of the private sector is its efficiency and rapid response to changing circumstances.</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An advantage of the public sector is stability and that goods and services are provided equally.</a:t>
            </a: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Some items can be provided by both the public and private sector, which can lead to conflict.</a:t>
            </a: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The recent fight over health insurance is a perfect example.</a:t>
            </a:r>
            <a:br>
              <a:rPr lang="en-US" dirty="0" smtClean="0"/>
            </a:br>
            <a:r>
              <a:rPr lang="en-US" dirty="0" smtClean="0"/>
              <a:t/>
            </a:r>
            <a:br>
              <a:rPr lang="en-US" dirty="0" smtClean="0"/>
            </a:br>
            <a:r>
              <a:rPr lang="en-US" dirty="0" smtClean="0"/>
              <a:t>Should the market, solely, determine who gets health insurance, or can government step in and ensure that insurance should be made available to everyone?</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Over the course of American history, national, state and local governments have expanded the range of services they provide. </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Since the 1930s, government has stepped in to provide services the private sector had no interest in providing.</a:t>
            </a:r>
            <a:br>
              <a:rPr lang="en-US" dirty="0" smtClean="0"/>
            </a:br>
            <a:r>
              <a:rPr lang="en-US" dirty="0" smtClean="0"/>
              <a:t/>
            </a:r>
            <a:br>
              <a:rPr lang="en-US" dirty="0" smtClean="0"/>
            </a:br>
            <a:r>
              <a:rPr lang="en-US" dirty="0" smtClean="0"/>
              <a:t>This will be a subject we will cover in more depth when we discuss the executive branch. </a:t>
            </a:r>
            <a:endParaRPr lang="en-US" dirty="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These also happen to be some of the most expensive programs run by government.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power to borrow money is established next.</a:t>
            </a:r>
            <a:br>
              <a:rPr lang="en-US" dirty="0" smtClean="0"/>
            </a:br>
            <a:r>
              <a:rPr lang="en-US" dirty="0" smtClean="0"/>
              <a:t/>
            </a:r>
            <a:br>
              <a:rPr lang="en-US" dirty="0" smtClean="0"/>
            </a:br>
            <a:r>
              <a:rPr lang="en-US" dirty="0"/>
              <a:t>Article One, Section Eight, </a:t>
            </a:r>
            <a:r>
              <a:rPr lang="en-US" dirty="0" smtClean="0"/>
              <a:t/>
            </a:r>
            <a:br>
              <a:rPr lang="en-US" dirty="0" smtClean="0"/>
            </a:br>
            <a:r>
              <a:rPr lang="en-US" dirty="0" smtClean="0">
                <a:hlinkClick r:id="rId2"/>
              </a:rPr>
              <a:t>Clause Two</a:t>
            </a:r>
            <a:r>
              <a:rPr lang="en-US" dirty="0" smtClean="0"/>
              <a:t/>
            </a:r>
            <a:br>
              <a:rPr lang="en-US" dirty="0" smtClean="0"/>
            </a:br>
            <a:r>
              <a:rPr lang="en-US" dirty="0" smtClean="0"/>
              <a:t/>
            </a:r>
            <a:br>
              <a:rPr lang="en-US" dirty="0" smtClean="0"/>
            </a:br>
            <a:r>
              <a:rPr lang="en-US" dirty="0" smtClean="0"/>
              <a:t>Congress shall have power . . . “To </a:t>
            </a:r>
            <a:r>
              <a:rPr lang="en-US" dirty="0"/>
              <a:t>borrow Money on the credit of the United </a:t>
            </a:r>
            <a:r>
              <a:rPr lang="en-US" dirty="0" smtClean="0"/>
              <a:t>States;”</a:t>
            </a:r>
            <a:endParaRPr lang="en-US" dirty="0"/>
          </a:p>
        </p:txBody>
      </p:sp>
    </p:spTree>
    <p:extLst>
      <p:ext uri="{BB962C8B-B14F-4D97-AF65-F5344CB8AC3E}">
        <p14:creationId xmlns:p14="http://schemas.microsoft.com/office/powerpoint/2010/main" val="401084427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Social Security</a:t>
            </a:r>
            <a:br>
              <a:rPr lang="en-US" dirty="0" smtClean="0"/>
            </a:br>
            <a:r>
              <a:rPr lang="en-US" dirty="0" smtClean="0"/>
              <a:t>Medicare</a:t>
            </a:r>
            <a:br>
              <a:rPr lang="en-US" dirty="0" smtClean="0"/>
            </a:br>
            <a:r>
              <a:rPr lang="en-US" dirty="0" smtClean="0"/>
              <a:t>Medicaid</a:t>
            </a:r>
            <a:endParaRPr lang="en-US" dirty="0"/>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 arguments (political and economic) are made that these services ought to be provided by the private sector because they can perform them cheaply and more efficiently.</a:t>
            </a:r>
            <a:endParaRPr lang="en-US"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For example: In Iraq, could private contractors do a better job than the military?</a:t>
            </a:r>
            <a:br>
              <a:rPr lang="en-US" dirty="0" smtClean="0"/>
            </a:br>
            <a:r>
              <a:rPr lang="en-US" dirty="0" smtClean="0"/>
              <a:t/>
            </a:r>
            <a:br>
              <a:rPr lang="en-US" dirty="0" smtClean="0"/>
            </a:br>
            <a:r>
              <a:rPr lang="en-US" dirty="0" err="1" smtClean="0"/>
              <a:t>Blackwater</a:t>
            </a:r>
            <a:endParaRPr lang="en-US" dirty="0" smtClean="0"/>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Can the private sector provide old age pensions and postal service better than government?</a:t>
            </a:r>
            <a:endParaRPr lang="en-US"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One of the economic functions of the federal government has been the promotion of the private sector.</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The commercial powers in the Constitution were intended in may ways to foster business development by providing a solid financial foundation, basic security, and policies meant to absorb risk. </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Bankruptcy</a:t>
            </a:r>
            <a:br>
              <a:rPr lang="en-US" dirty="0" smtClean="0"/>
            </a:br>
            <a:r>
              <a:rPr lang="en-US" dirty="0" smtClean="0"/>
              <a:t>Uniform Weights and Measures</a:t>
            </a:r>
            <a:br>
              <a:rPr lang="en-US" dirty="0" smtClean="0"/>
            </a:br>
            <a:r>
              <a:rPr lang="en-US" dirty="0" smtClean="0"/>
              <a:t>Patent Protection</a:t>
            </a:r>
            <a:br>
              <a:rPr lang="en-US" dirty="0" smtClean="0"/>
            </a:br>
            <a:r>
              <a:rPr lang="en-US" dirty="0" smtClean="0"/>
              <a:t>Post Offices</a:t>
            </a: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Hamilton Recommended a series of measures to Congress intended to spur commercial development</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sz="3600" dirty="0" smtClean="0">
                <a:hlinkClick r:id="rId2" action="ppaction://hlinkfile" tooltip="First Report on the Public Credit"/>
              </a:rPr>
              <a:t>First Report on the Public Credit</a:t>
            </a:r>
            <a:r>
              <a:rPr lang="en-US" sz="3600" dirty="0" smtClean="0"/>
              <a:t>.</a:t>
            </a:r>
            <a:br>
              <a:rPr lang="en-US" sz="3600" dirty="0" smtClean="0"/>
            </a:br>
            <a:r>
              <a:rPr lang="en-US" sz="3600" dirty="0" smtClean="0">
                <a:hlinkClick r:id="rId3" action="ppaction://hlinkfile" tooltip="Operations of the Act Laying Duties on Imports"/>
              </a:rPr>
              <a:t>Operations of the Act Laying Duties on Imports</a:t>
            </a:r>
            <a:r>
              <a:rPr lang="en-US" sz="3600" dirty="0" smtClean="0"/>
              <a:t>.</a:t>
            </a:r>
            <a:br>
              <a:rPr lang="en-US" sz="3600" dirty="0" smtClean="0"/>
            </a:br>
            <a:r>
              <a:rPr lang="en-US" sz="3600" dirty="0" smtClean="0">
                <a:hlinkClick r:id="rId4" action="ppaction://hlinkfile" tooltip="Second Report on Public Credit"/>
              </a:rPr>
              <a:t>Second Report on Public Credit</a:t>
            </a:r>
            <a:r>
              <a:rPr lang="en-US" sz="3600" dirty="0" smtClean="0"/>
              <a:t>.</a:t>
            </a:r>
            <a:br>
              <a:rPr lang="en-US" sz="3600" dirty="0" smtClean="0"/>
            </a:br>
            <a:r>
              <a:rPr lang="en-US" sz="3600" dirty="0" smtClean="0">
                <a:hlinkClick r:id="rId5" action="ppaction://hlinkfile" tooltip="Report on the Establishment of a Mint (page does not exist)"/>
              </a:rPr>
              <a:t>Report on the Establishment of a Mint</a:t>
            </a:r>
            <a:r>
              <a:rPr lang="en-US" sz="3600" dirty="0" smtClean="0"/>
              <a:t>.</a:t>
            </a:r>
            <a:br>
              <a:rPr lang="en-US" sz="3600" dirty="0" smtClean="0"/>
            </a:br>
            <a:r>
              <a:rPr lang="en-US" sz="3600" dirty="0" smtClean="0">
                <a:hlinkClick r:id="rId6" action="ppaction://hlinkfile" tooltip="Report on Manufactures"/>
              </a:rPr>
              <a:t>Report on Manufactures</a:t>
            </a:r>
            <a:r>
              <a:rPr lang="en-US" sz="3600" dirty="0" smtClean="0"/>
              <a:t>.</a:t>
            </a:r>
            <a:endParaRPr lang="en-US" sz="3600" dirty="0"/>
          </a:p>
        </p:txBody>
      </p:sp>
    </p:spTree>
  </p:cSld>
  <p:clrMapOvr>
    <a:masterClrMapping/>
  </p:clrMapOvr>
  <p:transition/>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Protectionism</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t>“When it borrows money ''on the credit of the United States,'' Congress creates a binding obligation to pay the debt as stipulated and cannot thereafter vary the terms of its agreement</a:t>
            </a:r>
            <a:r>
              <a:rPr lang="en-US" dirty="0" smtClean="0"/>
              <a:t>.”</a:t>
            </a:r>
            <a:endParaRPr lang="en-US" dirty="0"/>
          </a:p>
        </p:txBody>
      </p:sp>
    </p:spTree>
    <p:extLst>
      <p:ext uri="{BB962C8B-B14F-4D97-AF65-F5344CB8AC3E}">
        <p14:creationId xmlns:p14="http://schemas.microsoft.com/office/powerpoint/2010/main" val="42819152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Technological development has often been subsidized by the national government.</a:t>
            </a:r>
            <a:br>
              <a:rPr lang="en-US" dirty="0" smtClean="0"/>
            </a:br>
            <a:r>
              <a:rPr lang="en-US" dirty="0" smtClean="0"/>
              <a:t/>
            </a:r>
            <a:br>
              <a:rPr lang="en-US" dirty="0" smtClean="0"/>
            </a:br>
            <a:r>
              <a:rPr lang="en-US" dirty="0" smtClean="0"/>
              <a:t>Often through the military.</a:t>
            </a: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sz="3600" dirty="0" smtClean="0"/>
              <a:t>Finance</a:t>
            </a:r>
            <a:br>
              <a:rPr lang="en-US" sz="3600" dirty="0" smtClean="0"/>
            </a:br>
            <a:r>
              <a:rPr lang="en-US" sz="3600" dirty="0" smtClean="0"/>
              <a:t>Steamships</a:t>
            </a:r>
            <a:br>
              <a:rPr lang="en-US" sz="3600" dirty="0" smtClean="0"/>
            </a:br>
            <a:r>
              <a:rPr lang="en-US" sz="3600" dirty="0" smtClean="0">
                <a:hlinkClick r:id="rId2"/>
              </a:rPr>
              <a:t>Telegraph</a:t>
            </a:r>
            <a:r>
              <a:rPr lang="en-US" sz="3600" dirty="0" smtClean="0"/>
              <a:t/>
            </a:r>
            <a:br>
              <a:rPr lang="en-US" sz="3600" dirty="0" smtClean="0"/>
            </a:br>
            <a:r>
              <a:rPr lang="en-US" sz="3600" dirty="0" smtClean="0">
                <a:hlinkClick r:id="rId3"/>
              </a:rPr>
              <a:t>Railroads</a:t>
            </a:r>
            <a:r>
              <a:rPr lang="en-US" sz="3600" dirty="0" smtClean="0"/>
              <a:t> </a:t>
            </a:r>
            <a:br>
              <a:rPr lang="en-US" sz="3600" dirty="0" smtClean="0"/>
            </a:br>
            <a:r>
              <a:rPr lang="en-US" sz="3600" dirty="0" smtClean="0"/>
              <a:t>Electricity</a:t>
            </a:r>
            <a:br>
              <a:rPr lang="en-US" sz="3600" dirty="0" smtClean="0"/>
            </a:br>
            <a:r>
              <a:rPr lang="en-US" sz="3600" dirty="0" smtClean="0">
                <a:hlinkClick r:id="rId4"/>
              </a:rPr>
              <a:t>Airplanes</a:t>
            </a:r>
            <a:r>
              <a:rPr lang="en-US" sz="3600" dirty="0" smtClean="0"/>
              <a:t/>
            </a:r>
            <a:br>
              <a:rPr lang="en-US" sz="3600" dirty="0" smtClean="0"/>
            </a:br>
            <a:r>
              <a:rPr lang="en-US" sz="3600" dirty="0" smtClean="0">
                <a:hlinkClick r:id="rId5"/>
              </a:rPr>
              <a:t>Radio</a:t>
            </a:r>
            <a:r>
              <a:rPr lang="en-US" sz="3600" dirty="0" smtClean="0"/>
              <a:t/>
            </a:r>
            <a:br>
              <a:rPr lang="en-US" sz="3600" dirty="0" smtClean="0"/>
            </a:br>
            <a:r>
              <a:rPr lang="en-US" sz="3600" dirty="0" smtClean="0"/>
              <a:t>Television</a:t>
            </a:r>
            <a:br>
              <a:rPr lang="en-US" sz="3600" dirty="0" smtClean="0"/>
            </a:br>
            <a:r>
              <a:rPr lang="en-US" sz="3600" dirty="0" smtClean="0">
                <a:hlinkClick r:id="rId6"/>
              </a:rPr>
              <a:t>Computer</a:t>
            </a:r>
            <a:r>
              <a:rPr lang="en-US" sz="3600" dirty="0" smtClean="0"/>
              <a:t/>
            </a:r>
            <a:br>
              <a:rPr lang="en-US" sz="3600" dirty="0" smtClean="0"/>
            </a:br>
            <a:r>
              <a:rPr lang="en-US" sz="3600" dirty="0" smtClean="0">
                <a:hlinkClick r:id="rId7"/>
              </a:rPr>
              <a:t>Aerospace</a:t>
            </a:r>
            <a:r>
              <a:rPr lang="en-US" sz="3600" dirty="0" smtClean="0"/>
              <a:t/>
            </a:r>
            <a:br>
              <a:rPr lang="en-US" sz="3600" dirty="0" smtClean="0"/>
            </a:br>
            <a:r>
              <a:rPr lang="en-US" sz="3600" dirty="0" smtClean="0">
                <a:hlinkClick r:id="rId8"/>
              </a:rPr>
              <a:t>The Internet</a:t>
            </a:r>
            <a:endParaRPr lang="en-US" sz="3600" dirty="0" smtClean="0"/>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For many industries, the national government is their largest client.</a:t>
            </a: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Proponents of these expenditures argue that they enhance basic research and establish the foundation on which consumer products can evolve.</a:t>
            </a:r>
            <a:br>
              <a:rPr lang="en-US" dirty="0" smtClean="0"/>
            </a:br>
            <a:r>
              <a:rPr lang="en-US" dirty="0" smtClean="0"/>
              <a:t/>
            </a:r>
            <a:br>
              <a:rPr lang="en-US" dirty="0" smtClean="0"/>
            </a:br>
            <a:r>
              <a:rPr lang="en-US" dirty="0" smtClean="0"/>
              <a:t>Example: the web.</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Opponents argue that private enterprise can fund basic research, and that this funding fosters the development if sub governments and issue networks.</a:t>
            </a:r>
            <a:endParaRPr lang="en-US"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Chief example: </a:t>
            </a:r>
            <a:r>
              <a:rPr lang="en-US" dirty="0" smtClean="0">
                <a:hlinkClick r:id="rId2"/>
              </a:rPr>
              <a:t>Eisenhower’s</a:t>
            </a:r>
            <a:r>
              <a:rPr lang="en-US" dirty="0" smtClean="0"/>
              <a:t> </a:t>
            </a:r>
            <a:r>
              <a:rPr lang="en-US" dirty="0" smtClean="0">
                <a:hlinkClick r:id="rId3"/>
              </a:rPr>
              <a:t>Military Industrial Complex</a:t>
            </a:r>
            <a:r>
              <a:rPr lang="en-US" dirty="0" smtClean="0"/>
              <a:t>.</a:t>
            </a:r>
            <a:endParaRPr lang="en-US"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An additional fight concerns whether transactions in the marketplace should be subject to regulations. </a:t>
            </a: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The private sector tends to not like regulations since they can limit profits.</a:t>
            </a:r>
            <a:br>
              <a:rPr lang="en-US" dirty="0" smtClean="0"/>
            </a:br>
            <a:r>
              <a:rPr lang="en-US" dirty="0" smtClean="0"/>
              <a:t/>
            </a:r>
            <a:br>
              <a:rPr lang="en-US" dirty="0" smtClean="0"/>
            </a:br>
            <a:r>
              <a:rPr lang="en-US" dirty="0" smtClean="0"/>
              <a:t>(unless they can capture the regulatory agency and regulate themselves)</a:t>
            </a: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t.com/cms/16a25778-5718-11de-8c47-00144feabdc0.jpg"/>
          <p:cNvPicPr>
            <a:picLocks noChangeAspect="1" noChangeArrowheads="1"/>
          </p:cNvPicPr>
          <p:nvPr/>
        </p:nvPicPr>
        <p:blipFill>
          <a:blip r:embed="rId2" cstate="print"/>
          <a:srcRect/>
          <a:stretch>
            <a:fillRect/>
          </a:stretch>
        </p:blipFill>
        <p:spPr bwMode="auto">
          <a:xfrm>
            <a:off x="609600" y="609600"/>
            <a:ext cx="7878761" cy="4800600"/>
          </a:xfrm>
          <a:prstGeom prst="rect">
            <a:avLst/>
          </a:prstGeom>
          <a:noFill/>
        </p:spPr>
      </p:pic>
    </p:spTree>
    <p:extLst>
      <p:ext uri="{BB962C8B-B14F-4D97-AF65-F5344CB8AC3E}">
        <p14:creationId xmlns:p14="http://schemas.microsoft.com/office/powerpoint/2010/main" val="3257926179"/>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As additional services are provided. The costs of government increases. This leads to problems associated </a:t>
            </a:r>
            <a:r>
              <a:rPr lang="en-US" smtClean="0"/>
              <a:t>with budgeting</a:t>
            </a:r>
            <a:r>
              <a:rPr lang="en-US" dirty="0" smtClean="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we will see further below, establishing a strong line of credit was a goal of Alexander Hamilton and a reason why he pushed for a quick settlement of </a:t>
            </a:r>
            <a:r>
              <a:rPr lang="en-US" dirty="0" smtClean="0">
                <a:hlinkClick r:id="rId2"/>
              </a:rPr>
              <a:t>revolutionary war debt</a:t>
            </a:r>
            <a:r>
              <a:rPr lang="en-US" dirty="0" smtClean="0"/>
              <a:t>.</a:t>
            </a:r>
            <a:br>
              <a:rPr lang="en-US" dirty="0" smtClean="0"/>
            </a:br>
            <a:r>
              <a:rPr lang="en-US" dirty="0" smtClean="0"/>
              <a:t/>
            </a:r>
            <a:br>
              <a:rPr lang="en-US" dirty="0" smtClean="0"/>
            </a:br>
            <a:r>
              <a:rPr lang="en-US" dirty="0" smtClean="0"/>
              <a:t>He made his argument in his </a:t>
            </a:r>
            <a:r>
              <a:rPr lang="en-US" dirty="0" smtClean="0">
                <a:hlinkClick r:id="rId3"/>
              </a:rPr>
              <a:t>First Report</a:t>
            </a:r>
            <a:r>
              <a:rPr lang="en-US" dirty="0" smtClean="0"/>
              <a:t> on the </a:t>
            </a:r>
            <a:r>
              <a:rPr lang="en-US" dirty="0" smtClean="0">
                <a:hlinkClick r:id="rId4"/>
              </a:rPr>
              <a:t>Public Credit</a:t>
            </a:r>
            <a:r>
              <a:rPr lang="en-US" dirty="0" smtClean="0"/>
              <a:t>.</a:t>
            </a:r>
            <a:endParaRPr lang="en-US" dirty="0"/>
          </a:p>
        </p:txBody>
      </p:sp>
    </p:spTree>
    <p:extLst>
      <p:ext uri="{BB962C8B-B14F-4D97-AF65-F5344CB8AC3E}">
        <p14:creationId xmlns:p14="http://schemas.microsoft.com/office/powerpoint/2010/main" val="838975107"/>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As we will see, over the past few decades, an imbalance has emerged between federal revenues and expenditures.</a:t>
            </a: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endParaRPr lang="en-US" smtClean="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This week we focus on contemporary issues associated with Congress’ key power: </a:t>
            </a:r>
            <a:br>
              <a:rPr lang="en-US" dirty="0" smtClean="0"/>
            </a:br>
            <a:r>
              <a:rPr lang="en-US" dirty="0" smtClean="0"/>
              <a:t/>
            </a:r>
            <a:br>
              <a:rPr lang="en-US" dirty="0" smtClean="0"/>
            </a:br>
            <a:r>
              <a:rPr lang="en-US" dirty="0" smtClean="0">
                <a:hlinkClick r:id="rId2"/>
              </a:rPr>
              <a:t>The Power of the Purse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Recent controversies</a:t>
            </a:r>
            <a:r>
              <a:rPr lang="en-US" dirty="0" smtClean="0"/>
              <a:t> over the raising of the debt ceiling brought renewed attention to </a:t>
            </a:r>
            <a:r>
              <a:rPr lang="en-US" dirty="0" smtClean="0">
                <a:hlinkClick r:id="rId3"/>
              </a:rPr>
              <a:t>Section 4 of the 14</a:t>
            </a:r>
            <a:r>
              <a:rPr lang="en-US" baseline="30000" dirty="0" smtClean="0">
                <a:hlinkClick r:id="rId3"/>
              </a:rPr>
              <a:t>th</a:t>
            </a:r>
            <a:r>
              <a:rPr lang="en-US" dirty="0" smtClean="0">
                <a:hlinkClick r:id="rId3"/>
              </a:rPr>
              <a:t> Amendment</a:t>
            </a:r>
            <a:r>
              <a:rPr lang="en-US" dirty="0" smtClean="0"/>
              <a:t>.</a:t>
            </a:r>
            <a:endParaRPr lang="en-US" dirty="0"/>
          </a:p>
        </p:txBody>
      </p:sp>
    </p:spTree>
    <p:extLst>
      <p:ext uri="{BB962C8B-B14F-4D97-AF65-F5344CB8AC3E}">
        <p14:creationId xmlns:p14="http://schemas.microsoft.com/office/powerpoint/2010/main" val="838975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t>
            </a:r>
            <a:r>
              <a:rPr lang="en-US" dirty="0"/>
              <a:t>validity of the public debt of the United States, authorized by law, including debts incurred for payment of pensions and bounties for services in suppressing insurrection or rebellion, shall not be questioned</a:t>
            </a:r>
            <a:r>
              <a:rPr lang="en-US" dirty="0" smtClean="0"/>
              <a:t>.” </a:t>
            </a:r>
            <a:endParaRPr lang="en-US" dirty="0"/>
          </a:p>
        </p:txBody>
      </p:sp>
    </p:spTree>
    <p:extLst>
      <p:ext uri="{BB962C8B-B14F-4D97-AF65-F5344CB8AC3E}">
        <p14:creationId xmlns:p14="http://schemas.microsoft.com/office/powerpoint/2010/main" val="1813134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Borrowing money – or more specifically collecting money by selling bonds on the open market – pumps money into the economy that would not otherwise be collected through taxes. </a:t>
            </a:r>
            <a:br>
              <a:rPr lang="en-US" dirty="0" smtClean="0"/>
            </a:br>
            <a:r>
              <a:rPr lang="en-US" dirty="0"/>
              <a:t/>
            </a:r>
            <a:br>
              <a:rPr lang="en-US" dirty="0"/>
            </a:br>
            <a:r>
              <a:rPr lang="en-US" dirty="0" smtClean="0"/>
              <a:t>This creates debt.</a:t>
            </a:r>
            <a:endParaRPr lang="en-US" dirty="0"/>
          </a:p>
        </p:txBody>
      </p:sp>
    </p:spTree>
    <p:extLst>
      <p:ext uri="{BB962C8B-B14F-4D97-AF65-F5344CB8AC3E}">
        <p14:creationId xmlns:p14="http://schemas.microsoft.com/office/powerpoint/2010/main" val="963470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There is no mention of the need to balance budgets. Hamilton argued that a degree of debt was to be expected as a consequence of the need to invest in public matters.</a:t>
            </a:r>
            <a:endParaRPr lang="en-US" dirty="0"/>
          </a:p>
        </p:txBody>
      </p:sp>
    </p:spTree>
    <p:extLst>
      <p:ext uri="{BB962C8B-B14F-4D97-AF65-F5344CB8AC3E}">
        <p14:creationId xmlns:p14="http://schemas.microsoft.com/office/powerpoint/2010/main" val="1061079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Recent efforts have been made to add a </a:t>
            </a:r>
            <a:r>
              <a:rPr lang="en-US" dirty="0" smtClean="0">
                <a:hlinkClick r:id="rId2"/>
              </a:rPr>
              <a:t>Balanced Budget Amendment</a:t>
            </a:r>
            <a:r>
              <a:rPr lang="en-US" dirty="0" smtClean="0"/>
              <a:t> – of some type – to the Constitution.</a:t>
            </a:r>
            <a:endParaRPr lang="en-US" dirty="0"/>
          </a:p>
        </p:txBody>
      </p:sp>
    </p:spTree>
    <p:extLst>
      <p:ext uri="{BB962C8B-B14F-4D97-AF65-F5344CB8AC3E}">
        <p14:creationId xmlns:p14="http://schemas.microsoft.com/office/powerpoint/2010/main" val="13393074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we noted in the previous section, the constitutionally established bill making process says nothing about what happens internally, other than stating that bill for raising revenue (tax bills) must begin in the House of Representatives. </a:t>
            </a:r>
            <a:endParaRPr lang="en-US" dirty="0"/>
          </a:p>
        </p:txBody>
      </p:sp>
    </p:spTree>
    <p:extLst>
      <p:ext uri="{BB962C8B-B14F-4D97-AF65-F5344CB8AC3E}">
        <p14:creationId xmlns:p14="http://schemas.microsoft.com/office/powerpoint/2010/main" val="922682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Article One, Section Seven, </a:t>
            </a:r>
            <a:r>
              <a:rPr lang="en-US" sz="4000" dirty="0" smtClean="0">
                <a:hlinkClick r:id="rId2"/>
              </a:rPr>
              <a:t>Clause One </a:t>
            </a:r>
            <a:r>
              <a:rPr lang="en-US" dirty="0" smtClean="0"/>
              <a:t/>
            </a:r>
            <a:br>
              <a:rPr lang="en-US" dirty="0" smtClean="0"/>
            </a:br>
            <a:r>
              <a:rPr lang="en-US" dirty="0" smtClean="0"/>
              <a:t/>
            </a:r>
            <a:br>
              <a:rPr lang="en-US" dirty="0" smtClean="0"/>
            </a:br>
            <a:r>
              <a:rPr lang="en-US" dirty="0" smtClean="0"/>
              <a:t>All Bills for raising Revenue shall originate in the House of Representatives; but the Senate may propose or concur with amendments as on other Bills.</a:t>
            </a:r>
            <a:endParaRPr lang="en-US" dirty="0"/>
          </a:p>
        </p:txBody>
      </p:sp>
    </p:spTree>
    <p:extLst>
      <p:ext uri="{BB962C8B-B14F-4D97-AF65-F5344CB8AC3E}">
        <p14:creationId xmlns:p14="http://schemas.microsoft.com/office/powerpoint/2010/main" val="41419830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we know from the previous section, the Ways and Means Committee has been developed in the House to receive and consider tax bills.  </a:t>
            </a:r>
            <a:endParaRPr lang="en-US" dirty="0"/>
          </a:p>
        </p:txBody>
      </p:sp>
    </p:spTree>
    <p:extLst>
      <p:ext uri="{BB962C8B-B14F-4D97-AF65-F5344CB8AC3E}">
        <p14:creationId xmlns:p14="http://schemas.microsoft.com/office/powerpoint/2010/main" val="3946244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Only one other part of the Constitution touches on anything that comes close to a budgeting process.</a:t>
            </a:r>
            <a:br>
              <a:rPr lang="en-US" dirty="0" smtClean="0"/>
            </a:br>
            <a:r>
              <a:rPr lang="en-US" dirty="0" smtClean="0"/>
              <a:t/>
            </a:r>
            <a:br>
              <a:rPr lang="en-US" dirty="0" smtClean="0"/>
            </a:br>
            <a:r>
              <a:rPr lang="en-US" dirty="0" smtClean="0"/>
              <a:t>The Appropriations Clause </a:t>
            </a:r>
            <a:endParaRPr lang="en-US" dirty="0"/>
          </a:p>
        </p:txBody>
      </p:sp>
    </p:spTree>
    <p:extLst>
      <p:ext uri="{BB962C8B-B14F-4D97-AF65-F5344CB8AC3E}">
        <p14:creationId xmlns:p14="http://schemas.microsoft.com/office/powerpoint/2010/main" val="1813134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Article One, Section Nine, </a:t>
            </a:r>
            <a:r>
              <a:rPr lang="en-US" sz="3600" dirty="0" smtClean="0">
                <a:hlinkClick r:id="rId2"/>
              </a:rPr>
              <a:t>Clause Seven</a:t>
            </a:r>
            <a:r>
              <a:rPr lang="en-US" sz="3600" dirty="0" smtClean="0"/>
              <a:t/>
            </a:r>
            <a:br>
              <a:rPr lang="en-US" sz="3600" dirty="0" smtClean="0"/>
            </a:br>
            <a:r>
              <a:rPr lang="en-US" sz="3600" dirty="0" smtClean="0"/>
              <a:t/>
            </a:r>
            <a:br>
              <a:rPr lang="en-US" sz="3600" dirty="0" smtClean="0"/>
            </a:br>
            <a:r>
              <a:rPr lang="en-US" sz="3600" dirty="0" smtClean="0"/>
              <a:t> No Money shall be drawn from the Treasury, but in Consequence of Appropriations made by Law; and a regular Statement and Account of the Receipts and Expenditures of all public Money shall be published from time to time.</a:t>
            </a:r>
            <a:endParaRPr lang="en-US" sz="3600" dirty="0"/>
          </a:p>
        </p:txBody>
      </p:sp>
    </p:spTree>
    <p:extLst>
      <p:ext uri="{BB962C8B-B14F-4D97-AF65-F5344CB8AC3E}">
        <p14:creationId xmlns:p14="http://schemas.microsoft.com/office/powerpoint/2010/main" val="4241974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Recall that the increasing power of Parliament over the monarch was based on its power over the purse.</a:t>
            </a:r>
            <a:endParaRPr lang="en-US" dirty="0"/>
          </a:p>
        </p:txBody>
      </p:sp>
    </p:spTree>
    <p:extLst>
      <p:ext uri="{BB962C8B-B14F-4D97-AF65-F5344CB8AC3E}">
        <p14:creationId xmlns:p14="http://schemas.microsoft.com/office/powerpoint/2010/main" val="7229757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Money cannot be spent unless it is drawn from the treasury upon passage of </a:t>
            </a:r>
            <a:r>
              <a:rPr lang="en-US" dirty="0" smtClean="0">
                <a:hlinkClick r:id="rId2"/>
              </a:rPr>
              <a:t>an appropriations bill</a:t>
            </a:r>
            <a:r>
              <a:rPr lang="en-US" dirty="0" smtClean="0"/>
              <a:t>.</a:t>
            </a:r>
            <a:endParaRPr lang="en-US" dirty="0"/>
          </a:p>
        </p:txBody>
      </p:sp>
    </p:spTree>
    <p:extLst>
      <p:ext uri="{BB962C8B-B14F-4D97-AF65-F5344CB8AC3E}">
        <p14:creationId xmlns:p14="http://schemas.microsoft.com/office/powerpoint/2010/main" val="915632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Appropriations Committees have been developed in both the </a:t>
            </a:r>
            <a:r>
              <a:rPr lang="en-US" dirty="0" smtClean="0">
                <a:hlinkClick r:id="rId2"/>
              </a:rPr>
              <a:t>House</a:t>
            </a:r>
            <a:r>
              <a:rPr lang="en-US" dirty="0" smtClean="0"/>
              <a:t> and </a:t>
            </a:r>
            <a:r>
              <a:rPr lang="en-US" dirty="0" smtClean="0">
                <a:hlinkClick r:id="rId3"/>
              </a:rPr>
              <a:t>Senate</a:t>
            </a:r>
            <a:r>
              <a:rPr lang="en-US" dirty="0" smtClean="0"/>
              <a:t>. They have the ability to deny spending on items, even if those items had been approved by other legislation.</a:t>
            </a:r>
            <a:endParaRPr lang="en-US" dirty="0"/>
          </a:p>
        </p:txBody>
      </p:sp>
    </p:spTree>
    <p:extLst>
      <p:ext uri="{BB962C8B-B14F-4D97-AF65-F5344CB8AC3E}">
        <p14:creationId xmlns:p14="http://schemas.microsoft.com/office/powerpoint/2010/main" val="963470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Budgeting</a:t>
            </a:r>
            <a:endParaRPr lang="en-US" dirty="0"/>
          </a:p>
        </p:txBody>
      </p:sp>
    </p:spTree>
    <p:extLst>
      <p:ext uri="{BB962C8B-B14F-4D97-AF65-F5344CB8AC3E}">
        <p14:creationId xmlns:p14="http://schemas.microsoft.com/office/powerpoint/2010/main" val="22350940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sz="4000" dirty="0" smtClean="0"/>
              <a:t>Since there is no budgeting process in place, there is no single mechanism for balancing revenue collection, spending, and borrowing. </a:t>
            </a:r>
            <a:br>
              <a:rPr lang="en-US" sz="4000" dirty="0" smtClean="0"/>
            </a:br>
            <a:r>
              <a:rPr lang="en-US" sz="4000" dirty="0" smtClean="0"/>
              <a:t/>
            </a:r>
            <a:br>
              <a:rPr lang="en-US" sz="4000" dirty="0" smtClean="0"/>
            </a:br>
            <a:r>
              <a:rPr lang="en-US" sz="4000" dirty="0" smtClean="0"/>
              <a:t>Often these decisions are made separately from each other. No authoritative mechanism exists to maintain a balance between them.</a:t>
            </a:r>
            <a:endParaRPr lang="en-US" sz="4000" dirty="0"/>
          </a:p>
        </p:txBody>
      </p:sp>
    </p:spTree>
    <p:extLst>
      <p:ext uri="{BB962C8B-B14F-4D97-AF65-F5344CB8AC3E}">
        <p14:creationId xmlns:p14="http://schemas.microsoft.com/office/powerpoint/2010/main" val="9634703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budgeting process was not considered necessary until the level of government spending began to increase in the late 19</a:t>
            </a:r>
            <a:r>
              <a:rPr lang="en-US" baseline="30000" dirty="0" smtClean="0"/>
              <a:t>th</a:t>
            </a:r>
            <a:r>
              <a:rPr lang="en-US" dirty="0" smtClean="0"/>
              <a:t> Century.</a:t>
            </a:r>
            <a:endParaRPr lang="en-US" dirty="0"/>
          </a:p>
        </p:txBody>
      </p:sp>
    </p:spTree>
    <p:extLst>
      <p:ext uri="{BB962C8B-B14F-4D97-AF65-F5344CB8AC3E}">
        <p14:creationId xmlns:p14="http://schemas.microsoft.com/office/powerpoint/2010/main" val="34710633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endParaRPr lang="en-US" dirty="0"/>
          </a:p>
        </p:txBody>
      </p:sp>
    </p:spTree>
    <p:extLst>
      <p:ext uri="{BB962C8B-B14F-4D97-AF65-F5344CB8AC3E}">
        <p14:creationId xmlns:p14="http://schemas.microsoft.com/office/powerpoint/2010/main" val="9634703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An early attempt to do so was in the </a:t>
            </a:r>
            <a:r>
              <a:rPr lang="en-US" dirty="0" smtClean="0">
                <a:hlinkClick r:id="rId2"/>
              </a:rPr>
              <a:t>Budget </a:t>
            </a:r>
            <a:r>
              <a:rPr lang="en-US" dirty="0" smtClean="0">
                <a:hlinkClick r:id="rId2"/>
              </a:rPr>
              <a:t>and Accounting Act of </a:t>
            </a:r>
            <a:r>
              <a:rPr lang="en-US" dirty="0" smtClean="0">
                <a:hlinkClick r:id="rId2"/>
              </a:rPr>
              <a:t>1921</a:t>
            </a:r>
            <a:r>
              <a:rPr lang="en-US" dirty="0" smtClean="0"/>
              <a:t>.</a:t>
            </a:r>
            <a:br>
              <a:rPr lang="en-US" dirty="0" smtClean="0"/>
            </a:br>
            <a:r>
              <a:rPr lang="en-US" dirty="0" smtClean="0"/>
              <a:t/>
            </a:r>
            <a:br>
              <a:rPr lang="en-US" dirty="0" smtClean="0"/>
            </a:br>
            <a:r>
              <a:rPr lang="en-US" dirty="0" smtClean="0"/>
              <a:t>The bill established the Bureau of the Budget – which became the </a:t>
            </a:r>
            <a:r>
              <a:rPr lang="en-US" dirty="0" smtClean="0">
                <a:hlinkClick r:id="rId3"/>
              </a:rPr>
              <a:t>Office of Management and Budget </a:t>
            </a:r>
            <a:r>
              <a:rPr lang="en-US" dirty="0" smtClean="0"/>
              <a:t>(the OMB) in 1970. </a:t>
            </a:r>
            <a:endParaRPr lang="en-US" dirty="0" smtClean="0"/>
          </a:p>
        </p:txBody>
      </p:sp>
    </p:spTree>
    <p:extLst>
      <p:ext uri="{BB962C8B-B14F-4D97-AF65-F5344CB8AC3E}">
        <p14:creationId xmlns:p14="http://schemas.microsoft.com/office/powerpoint/2010/main" val="32749964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OMB is an executive branch agency which is intended to “</a:t>
            </a:r>
            <a:r>
              <a:rPr lang="en-US" dirty="0"/>
              <a:t>assist the President in overseeing the preparation of the federal budget and to supervise its administration in Executive Branch agencies</a:t>
            </a:r>
            <a:r>
              <a:rPr lang="en-US" dirty="0" smtClean="0"/>
              <a:t>.”</a:t>
            </a:r>
            <a:endParaRPr lang="en-US" dirty="0"/>
          </a:p>
        </p:txBody>
      </p:sp>
    </p:spTree>
    <p:extLst>
      <p:ext uri="{BB962C8B-B14F-4D97-AF65-F5344CB8AC3E}">
        <p14:creationId xmlns:p14="http://schemas.microsoft.com/office/powerpoint/2010/main" val="35730992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current process is based largely on what was established in the </a:t>
            </a:r>
            <a:r>
              <a:rPr lang="en-US" dirty="0" smtClean="0">
                <a:hlinkClick r:id="rId2"/>
              </a:rPr>
              <a:t>Congressional </a:t>
            </a:r>
            <a:r>
              <a:rPr lang="en-US" dirty="0">
                <a:hlinkClick r:id="rId2"/>
              </a:rPr>
              <a:t>Budget and Impoundment Control Act of 1974</a:t>
            </a:r>
            <a:r>
              <a:rPr lang="en-US" dirty="0"/>
              <a:t>.</a:t>
            </a:r>
          </a:p>
        </p:txBody>
      </p:sp>
    </p:spTree>
    <p:extLst>
      <p:ext uri="{BB962C8B-B14F-4D97-AF65-F5344CB8AC3E}">
        <p14:creationId xmlns:p14="http://schemas.microsoft.com/office/powerpoint/2010/main" val="30102305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bill establishes the </a:t>
            </a:r>
            <a:r>
              <a:rPr lang="en-US" dirty="0" smtClean="0">
                <a:hlinkClick r:id="rId2"/>
              </a:rPr>
              <a:t>Congressional Budget Office</a:t>
            </a:r>
            <a:r>
              <a:rPr lang="en-US" dirty="0" smtClean="0"/>
              <a:t> (the CBO), which a legislative branch agency. It is the “scorekeeper” for Congress. It establishes the costs of different programs. (</a:t>
            </a:r>
            <a:r>
              <a:rPr lang="en-US" dirty="0" smtClean="0">
                <a:hlinkClick r:id="rId3"/>
              </a:rPr>
              <a:t>committee history here</a:t>
            </a:r>
            <a:r>
              <a:rPr lang="en-US" dirty="0" smtClean="0"/>
              <a:t>)</a:t>
            </a:r>
            <a:endParaRPr lang="en-US" dirty="0"/>
          </a:p>
        </p:txBody>
      </p:sp>
    </p:spTree>
    <p:extLst>
      <p:ext uri="{BB962C8B-B14F-4D97-AF65-F5344CB8AC3E}">
        <p14:creationId xmlns:p14="http://schemas.microsoft.com/office/powerpoint/2010/main" val="3204571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126162"/>
          </a:xfrm>
        </p:spPr>
        <p:txBody>
          <a:bodyPr/>
          <a:lstStyle/>
          <a:p>
            <a:r>
              <a:rPr lang="en-US" dirty="0" smtClean="0"/>
              <a:t>We will hit a variety of topics including: </a:t>
            </a:r>
            <a:br>
              <a:rPr lang="en-US" dirty="0" smtClean="0"/>
            </a:br>
            <a:r>
              <a:rPr lang="en-US" dirty="0" smtClean="0"/>
              <a:t/>
            </a:r>
            <a:br>
              <a:rPr lang="en-US" dirty="0" smtClean="0"/>
            </a:br>
            <a:r>
              <a:rPr lang="en-US" dirty="0" smtClean="0"/>
              <a:t>Budgeting</a:t>
            </a:r>
            <a:br>
              <a:rPr lang="en-US" dirty="0" smtClean="0"/>
            </a:br>
            <a:r>
              <a:rPr lang="en-US" dirty="0" smtClean="0"/>
              <a:t>Taxation</a:t>
            </a:r>
            <a:br>
              <a:rPr lang="en-US" dirty="0" smtClean="0"/>
            </a:br>
            <a:r>
              <a:rPr lang="en-US" dirty="0" smtClean="0"/>
              <a:t>Spending</a:t>
            </a:r>
            <a:br>
              <a:rPr lang="en-US" dirty="0" smtClean="0"/>
            </a:br>
            <a:r>
              <a:rPr lang="en-US" dirty="0" smtClean="0"/>
              <a:t>Borrowing</a:t>
            </a:r>
            <a:r>
              <a:rPr lang="en-US" dirty="0" smtClean="0"/>
              <a:t/>
            </a:r>
            <a:br>
              <a:rPr lang="en-US" dirty="0" smtClean="0"/>
            </a:br>
            <a:r>
              <a:rPr lang="en-US" dirty="0" smtClean="0"/>
              <a:t>Fiscal </a:t>
            </a:r>
            <a:r>
              <a:rPr lang="en-US" dirty="0" smtClean="0"/>
              <a:t>Policy</a:t>
            </a:r>
            <a:br>
              <a:rPr lang="en-US" dirty="0" smtClean="0"/>
            </a:br>
            <a:r>
              <a:rPr lang="en-US" dirty="0" smtClean="0"/>
              <a:t>Monetary </a:t>
            </a:r>
            <a:r>
              <a:rPr lang="en-US" dirty="0" smtClean="0"/>
              <a:t>Policy</a:t>
            </a: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It is to provide Congress with: (1) objective</a:t>
            </a:r>
            <a:r>
              <a:rPr lang="en-US" dirty="0"/>
              <a:t>, nonpartisan, and timely analysis to aid in economic and budgetary decisions on a wide array of programs covered by the federal </a:t>
            </a:r>
            <a:r>
              <a:rPr lang="en-US" dirty="0" smtClean="0"/>
              <a:t>budget, and (2) the </a:t>
            </a:r>
            <a:r>
              <a:rPr lang="en-US" dirty="0"/>
              <a:t>information and estimates required by the Congressional budget </a:t>
            </a:r>
            <a:r>
              <a:rPr lang="en-US" dirty="0" smtClean="0"/>
              <a:t>process.</a:t>
            </a:r>
            <a:endParaRPr lang="en-US" dirty="0"/>
          </a:p>
        </p:txBody>
      </p:sp>
    </p:spTree>
    <p:extLst>
      <p:ext uri="{BB962C8B-B14F-4D97-AF65-F5344CB8AC3E}">
        <p14:creationId xmlns:p14="http://schemas.microsoft.com/office/powerpoint/2010/main" val="32045711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bill also established that standing Budget Committees would be established in both the </a:t>
            </a:r>
            <a:r>
              <a:rPr lang="en-US" dirty="0" smtClean="0">
                <a:hlinkClick r:id="rId2"/>
              </a:rPr>
              <a:t>House</a:t>
            </a:r>
            <a:r>
              <a:rPr lang="en-US" dirty="0" smtClean="0"/>
              <a:t> and the </a:t>
            </a:r>
            <a:r>
              <a:rPr lang="en-US" dirty="0" smtClean="0">
                <a:hlinkClick r:id="rId3"/>
              </a:rPr>
              <a:t>Senate</a:t>
            </a:r>
            <a:r>
              <a:rPr lang="en-US" dirty="0" smtClean="0"/>
              <a:t>. </a:t>
            </a:r>
            <a:endParaRPr lang="en-US" dirty="0"/>
          </a:p>
        </p:txBody>
      </p:sp>
    </p:spTree>
    <p:extLst>
      <p:ext uri="{BB962C8B-B14F-4D97-AF65-F5344CB8AC3E}">
        <p14:creationId xmlns:p14="http://schemas.microsoft.com/office/powerpoint/2010/main" val="16411581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Note: Some past budget committee members have gone on to direct the Office of Management and Budget.</a:t>
            </a:r>
            <a:br>
              <a:rPr lang="en-US" dirty="0" smtClean="0"/>
            </a:br>
            <a:r>
              <a:rPr lang="en-US" dirty="0" smtClean="0"/>
              <a:t/>
            </a:r>
            <a:br>
              <a:rPr lang="en-US" dirty="0" smtClean="0"/>
            </a:br>
            <a:r>
              <a:rPr lang="en-US" dirty="0" smtClean="0"/>
              <a:t>Some members of Congress and the executive branch spend their careers on budgetary issues.  </a:t>
            </a:r>
            <a:endParaRPr lang="en-US" dirty="0"/>
          </a:p>
        </p:txBody>
      </p:sp>
    </p:spTree>
    <p:extLst>
      <p:ext uri="{BB962C8B-B14F-4D97-AF65-F5344CB8AC3E}">
        <p14:creationId xmlns:p14="http://schemas.microsoft.com/office/powerpoint/2010/main" val="41526588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links with further information on the evolution </a:t>
            </a:r>
            <a:r>
              <a:rPr lang="en-US" dirty="0" smtClean="0"/>
              <a:t>of the </a:t>
            </a:r>
            <a:r>
              <a:rPr lang="en-US" dirty="0" smtClean="0"/>
              <a:t>budgeting process click on these: </a:t>
            </a:r>
            <a:r>
              <a:rPr lang="en-US" dirty="0" smtClean="0"/>
              <a:t/>
            </a:r>
            <a:br>
              <a:rPr lang="en-US" dirty="0" smtClean="0"/>
            </a:br>
            <a:r>
              <a:rPr lang="en-US" dirty="0" smtClean="0"/>
              <a:t/>
            </a:r>
            <a:br>
              <a:rPr lang="en-US" dirty="0" smtClean="0"/>
            </a:br>
            <a:r>
              <a:rPr lang="en-US" dirty="0" smtClean="0"/>
              <a:t>- CQ </a:t>
            </a:r>
            <a:r>
              <a:rPr lang="en-US" dirty="0" smtClean="0"/>
              <a:t>Roll Call: </a:t>
            </a:r>
            <a:r>
              <a:rPr lang="en-US" dirty="0" smtClean="0">
                <a:hlinkClick r:id="rId2"/>
              </a:rPr>
              <a:t>Budget Process</a:t>
            </a:r>
            <a:r>
              <a:rPr lang="en-US" dirty="0" smtClean="0"/>
              <a:t>.</a:t>
            </a:r>
            <a:br>
              <a:rPr lang="en-US" dirty="0" smtClean="0"/>
            </a:br>
            <a:r>
              <a:rPr lang="en-US" dirty="0" smtClean="0"/>
              <a:t>- </a:t>
            </a:r>
            <a:r>
              <a:rPr lang="en-US" dirty="0" smtClean="0"/>
              <a:t>The </a:t>
            </a:r>
            <a:r>
              <a:rPr lang="en-US" dirty="0" smtClean="0">
                <a:hlinkClick r:id="rId3"/>
              </a:rPr>
              <a:t>process outlined</a:t>
            </a:r>
            <a:r>
              <a:rPr lang="en-US" dirty="0" smtClean="0"/>
              <a:t> by the Office of Management and Budget.</a:t>
            </a:r>
            <a:br>
              <a:rPr lang="en-US" dirty="0" smtClean="0"/>
            </a:br>
            <a:r>
              <a:rPr lang="en-US" dirty="0" smtClean="0"/>
              <a:t>- </a:t>
            </a:r>
            <a:r>
              <a:rPr lang="en-US" dirty="0" smtClean="0">
                <a:hlinkClick r:id="rId4"/>
              </a:rPr>
              <a:t>Budget </a:t>
            </a:r>
            <a:r>
              <a:rPr lang="en-US" dirty="0">
                <a:hlinkClick r:id="rId4"/>
              </a:rPr>
              <a:t>Process Law Annotated: 1993 </a:t>
            </a:r>
            <a:r>
              <a:rPr lang="en-US" dirty="0" smtClean="0">
                <a:hlinkClick r:id="rId4"/>
              </a:rPr>
              <a:t>Edition</a:t>
            </a:r>
            <a:r>
              <a:rPr lang="en-US" dirty="0" smtClean="0"/>
              <a:t>.</a:t>
            </a:r>
            <a:endParaRPr lang="en-US" dirty="0"/>
          </a:p>
        </p:txBody>
      </p:sp>
    </p:spTree>
    <p:extLst>
      <p:ext uri="{BB962C8B-B14F-4D97-AF65-F5344CB8AC3E}">
        <p14:creationId xmlns:p14="http://schemas.microsoft.com/office/powerpoint/2010/main" val="27232305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Here is a brief walk through of the process</a:t>
            </a:r>
            <a:endParaRPr lang="en-US" dirty="0"/>
          </a:p>
        </p:txBody>
      </p:sp>
    </p:spTree>
    <p:extLst>
      <p:ext uri="{BB962C8B-B14F-4D97-AF65-F5344CB8AC3E}">
        <p14:creationId xmlns:p14="http://schemas.microsoft.com/office/powerpoint/2010/main" val="30102305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Note: the United States fiscal year begins on October 1 and ends on the following September 30. </a:t>
            </a:r>
            <a:endParaRPr lang="en-US" dirty="0"/>
          </a:p>
        </p:txBody>
      </p:sp>
    </p:spTree>
    <p:extLst>
      <p:ext uri="{BB962C8B-B14F-4D97-AF65-F5344CB8AC3E}">
        <p14:creationId xmlns:p14="http://schemas.microsoft.com/office/powerpoint/2010/main" val="29183041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budgeting process begins the spring of the year before the start of the fiscal year within the executive branch when the Office of Management and Budget gives each executive branch agency guidance for how to submit their agency’s requests.</a:t>
            </a:r>
            <a:endParaRPr lang="en-US" dirty="0"/>
          </a:p>
        </p:txBody>
      </p:sp>
    </p:spTree>
    <p:extLst>
      <p:ext uri="{BB962C8B-B14F-4D97-AF65-F5344CB8AC3E}">
        <p14:creationId xmlns:p14="http://schemas.microsoft.com/office/powerpoint/2010/main" val="29183041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That September, each agency has to submit its budget request for the following fiscal year.</a:t>
            </a:r>
            <a:endParaRPr lang="en-US" dirty="0"/>
          </a:p>
        </p:txBody>
      </p:sp>
    </p:spTree>
    <p:extLst>
      <p:ext uri="{BB962C8B-B14F-4D97-AF65-F5344CB8AC3E}">
        <p14:creationId xmlns:p14="http://schemas.microsoft.com/office/powerpoint/2010/main" val="29183041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During the next two months - October and November - the OMB analyzes the proposals and submits responses. The agencies can appeal any changes by late January.</a:t>
            </a:r>
            <a:endParaRPr lang="en-US" dirty="0"/>
          </a:p>
        </p:txBody>
      </p:sp>
    </p:spTree>
    <p:extLst>
      <p:ext uri="{BB962C8B-B14F-4D97-AF65-F5344CB8AC3E}">
        <p14:creationId xmlns:p14="http://schemas.microsoft.com/office/powerpoint/2010/main" val="5445212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presidents must submit his budget to Congress by the First Monday in February.</a:t>
            </a:r>
            <a:endParaRPr lang="en-US" dirty="0"/>
          </a:p>
        </p:txBody>
      </p:sp>
    </p:spTree>
    <p:extLst>
      <p:ext uri="{BB962C8B-B14F-4D97-AF65-F5344CB8AC3E}">
        <p14:creationId xmlns:p14="http://schemas.microsoft.com/office/powerpoint/2010/main" val="415265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We will outline the budgeting process in the United States and Texas. </a:t>
            </a:r>
            <a:endParaRPr lang="en-US" dirty="0"/>
          </a:p>
        </p:txBody>
      </p:sp>
    </p:spTree>
    <p:extLst>
      <p:ext uri="{BB962C8B-B14F-4D97-AF65-F5344CB8AC3E}">
        <p14:creationId xmlns:p14="http://schemas.microsoft.com/office/powerpoint/2010/main" val="3964360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That January the CBO reports to the budget committees on the economic and budgetary outlook, then in February re-estimates the President’s budget based on its economic assumptions.   </a:t>
            </a:r>
            <a:endParaRPr lang="en-US" dirty="0"/>
          </a:p>
        </p:txBody>
      </p:sp>
    </p:spTree>
    <p:extLst>
      <p:ext uri="{BB962C8B-B14F-4D97-AF65-F5344CB8AC3E}">
        <p14:creationId xmlns:p14="http://schemas.microsoft.com/office/powerpoint/2010/main" val="5445212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Within six weeks of the introduction of the President’s budget, other committees submit their views to the Budget committees (you can see why these are powerful committees).</a:t>
            </a:r>
            <a:endParaRPr lang="en-US" dirty="0"/>
          </a:p>
        </p:txBody>
      </p:sp>
    </p:spTree>
    <p:extLst>
      <p:ext uri="{BB962C8B-B14F-4D97-AF65-F5344CB8AC3E}">
        <p14:creationId xmlns:p14="http://schemas.microsoft.com/office/powerpoint/2010/main" val="1979258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other committees want to ensure that their pet projects (like manned space flight)  continue to be funded. </a:t>
            </a:r>
            <a:endParaRPr lang="en-US" dirty="0"/>
          </a:p>
        </p:txBody>
      </p:sp>
    </p:spTree>
    <p:extLst>
      <p:ext uri="{BB962C8B-B14F-4D97-AF65-F5344CB8AC3E}">
        <p14:creationId xmlns:p14="http://schemas.microsoft.com/office/powerpoint/2010/main" val="13564874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BY April 15, Congress is to complete action on the concurrent resolution on the budget.</a:t>
            </a:r>
            <a:br>
              <a:rPr lang="en-US" dirty="0" smtClean="0"/>
            </a:br>
            <a:r>
              <a:rPr lang="en-US" dirty="0" smtClean="0"/>
              <a:t/>
            </a:r>
            <a:br>
              <a:rPr lang="en-US" dirty="0" smtClean="0"/>
            </a:br>
            <a:r>
              <a:rPr lang="en-US" dirty="0" smtClean="0"/>
              <a:t>This is effectively Congress’ version of the budget. The resolution is to be finished by June 15.</a:t>
            </a:r>
            <a:endParaRPr lang="en-US" dirty="0"/>
          </a:p>
        </p:txBody>
      </p:sp>
    </p:spTree>
    <p:extLst>
      <p:ext uri="{BB962C8B-B14F-4D97-AF65-F5344CB8AC3E}">
        <p14:creationId xmlns:p14="http://schemas.microsoft.com/office/powerpoint/2010/main" val="1979258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sz="4000" dirty="0" smtClean="0"/>
              <a:t>After May 15, appropriations bills can be considered. These are to be completed by June 30. </a:t>
            </a:r>
            <a:br>
              <a:rPr lang="en-US" sz="4000" dirty="0" smtClean="0"/>
            </a:br>
            <a:r>
              <a:rPr lang="en-US" sz="4000" dirty="0" smtClean="0"/>
              <a:t/>
            </a:r>
            <a:br>
              <a:rPr lang="en-US" sz="4000" dirty="0" smtClean="0"/>
            </a:br>
            <a:r>
              <a:rPr lang="en-US" sz="4000" dirty="0" smtClean="0"/>
              <a:t>Money cannot be drawn until the appropriations bills are passed. This is why those committees are important – click here for the wikis on the </a:t>
            </a:r>
            <a:r>
              <a:rPr lang="en-US" sz="4000" dirty="0" smtClean="0">
                <a:hlinkClick r:id="rId2"/>
              </a:rPr>
              <a:t>House</a:t>
            </a:r>
            <a:r>
              <a:rPr lang="en-US" sz="4000" dirty="0" smtClean="0"/>
              <a:t> and </a:t>
            </a:r>
            <a:r>
              <a:rPr lang="en-US" sz="4000" dirty="0" smtClean="0">
                <a:hlinkClick r:id="rId3"/>
              </a:rPr>
              <a:t>Senate</a:t>
            </a:r>
            <a:r>
              <a:rPr lang="en-US" sz="4000" dirty="0" smtClean="0"/>
              <a:t> committees.</a:t>
            </a:r>
            <a:endParaRPr lang="en-US" sz="4000" dirty="0"/>
          </a:p>
        </p:txBody>
      </p:sp>
    </p:spTree>
    <p:extLst>
      <p:ext uri="{BB962C8B-B14F-4D97-AF65-F5344CB8AC3E}">
        <p14:creationId xmlns:p14="http://schemas.microsoft.com/office/powerpoint/2010/main" val="1979258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appropriations bills must be passed by the start of the fiscal year for money to be available for government agencies. </a:t>
            </a:r>
            <a:br>
              <a:rPr lang="en-US" dirty="0" smtClean="0"/>
            </a:br>
            <a:r>
              <a:rPr lang="en-US" dirty="0" smtClean="0"/>
              <a:t/>
            </a:r>
            <a:br>
              <a:rPr lang="en-US" dirty="0" smtClean="0"/>
            </a:br>
            <a:r>
              <a:rPr lang="en-US" dirty="0" smtClean="0"/>
              <a:t>This often does not happen – so continuing resolutions are often passed to provide funding for a limited time. </a:t>
            </a:r>
            <a:endParaRPr lang="en-US" dirty="0"/>
          </a:p>
        </p:txBody>
      </p:sp>
    </p:spTree>
    <p:extLst>
      <p:ext uri="{BB962C8B-B14F-4D97-AF65-F5344CB8AC3E}">
        <p14:creationId xmlns:p14="http://schemas.microsoft.com/office/powerpoint/2010/main" val="23883366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appropriations process has turned into a common venue for attempts to cutback spending. </a:t>
            </a:r>
            <a:br>
              <a:rPr lang="en-US" dirty="0" smtClean="0"/>
            </a:br>
            <a:r>
              <a:rPr lang="en-US" dirty="0" smtClean="0"/>
              <a:t/>
            </a:r>
            <a:br>
              <a:rPr lang="en-US" dirty="0" smtClean="0"/>
            </a:br>
            <a:r>
              <a:rPr lang="en-US" dirty="0" smtClean="0"/>
              <a:t>There are questions whether this is the appropriate way to do so. </a:t>
            </a:r>
            <a:endParaRPr lang="en-US" dirty="0"/>
          </a:p>
        </p:txBody>
      </p:sp>
    </p:spTree>
    <p:extLst>
      <p:ext uri="{BB962C8B-B14F-4D97-AF65-F5344CB8AC3E}">
        <p14:creationId xmlns:p14="http://schemas.microsoft.com/office/powerpoint/2010/main" val="21733682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recent budget</a:t>
            </a:r>
            <a:endParaRPr lang="en-US" dirty="0"/>
          </a:p>
        </p:txBody>
      </p:sp>
    </p:spTree>
    <p:extLst>
      <p:ext uri="{BB962C8B-B14F-4D97-AF65-F5344CB8AC3E}">
        <p14:creationId xmlns:p14="http://schemas.microsoft.com/office/powerpoint/2010/main" val="12009341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Useful Blog Tags</a:t>
            </a:r>
            <a:br>
              <a:rPr lang="en-US" dirty="0" smtClean="0"/>
            </a:br>
            <a:r>
              <a:rPr lang="en-US" dirty="0" smtClean="0"/>
              <a:t/>
            </a:r>
            <a:br>
              <a:rPr lang="en-US" dirty="0" smtClean="0"/>
            </a:br>
            <a:r>
              <a:rPr lang="en-US" dirty="0" smtClean="0">
                <a:hlinkClick r:id="rId2"/>
              </a:rPr>
              <a:t>Budgeting</a:t>
            </a:r>
            <a:r>
              <a:rPr lang="en-US" dirty="0" smtClean="0"/>
              <a:t>.</a:t>
            </a:r>
            <a:br>
              <a:rPr lang="en-US" dirty="0" smtClean="0"/>
            </a:br>
            <a:r>
              <a:rPr lang="en-US" dirty="0" smtClean="0">
                <a:hlinkClick r:id="rId3"/>
              </a:rPr>
              <a:t>The Budget</a:t>
            </a:r>
            <a:r>
              <a:rPr lang="en-US" dirty="0" smtClean="0"/>
              <a:t>. </a:t>
            </a:r>
            <a:br>
              <a:rPr lang="en-US" dirty="0" smtClean="0"/>
            </a:br>
            <a:r>
              <a:rPr lang="en-US" dirty="0" smtClean="0">
                <a:hlinkClick r:id="rId4"/>
              </a:rPr>
              <a:t>Texas Budget</a:t>
            </a:r>
            <a:r>
              <a:rPr lang="en-US" dirty="0" smtClean="0"/>
              <a:t>.</a:t>
            </a:r>
            <a:br>
              <a:rPr lang="en-US" dirty="0" smtClean="0"/>
            </a:br>
            <a:r>
              <a:rPr lang="en-US" dirty="0" smtClean="0">
                <a:hlinkClick r:id="rId5"/>
              </a:rPr>
              <a:t>National Debt</a:t>
            </a:r>
            <a:r>
              <a:rPr lang="en-US" dirty="0" smtClean="0"/>
              <a:t>.</a:t>
            </a:r>
            <a:br>
              <a:rPr lang="en-US" dirty="0" smtClean="0"/>
            </a:br>
            <a:r>
              <a:rPr lang="en-US" dirty="0" smtClean="0"/>
              <a:t> </a:t>
            </a:r>
            <a:endParaRPr lang="en-US" dirty="0"/>
          </a:p>
        </p:txBody>
      </p:sp>
    </p:spTree>
    <p:extLst>
      <p:ext uri="{BB962C8B-B14F-4D97-AF65-F5344CB8AC3E}">
        <p14:creationId xmlns:p14="http://schemas.microsoft.com/office/powerpoint/2010/main" val="246769327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Wikipedia: </a:t>
            </a:r>
            <a:r>
              <a:rPr lang="en-US" sz="4000" dirty="0" smtClean="0">
                <a:hlinkClick r:id="rId2"/>
              </a:rPr>
              <a:t>U.S. Federal Budget</a:t>
            </a:r>
            <a:r>
              <a:rPr lang="en-US" sz="4000" dirty="0" smtClean="0"/>
              <a:t>.</a:t>
            </a:r>
            <a:br>
              <a:rPr lang="en-US" sz="4000" dirty="0" smtClean="0"/>
            </a:br>
            <a:r>
              <a:rPr lang="en-US" sz="4000" dirty="0" smtClean="0"/>
              <a:t>Wikipedia: </a:t>
            </a:r>
            <a:r>
              <a:rPr lang="en-US" sz="4000" dirty="0" smtClean="0">
                <a:hlinkClick r:id="rId3"/>
              </a:rPr>
              <a:t>2011 U.S. Federal Budget</a:t>
            </a:r>
            <a:r>
              <a:rPr lang="en-US" sz="4000" dirty="0" smtClean="0"/>
              <a:t>. </a:t>
            </a:r>
            <a:r>
              <a:rPr lang="en-US" sz="4000" dirty="0" smtClean="0"/>
              <a:t/>
            </a:r>
            <a:br>
              <a:rPr lang="en-US" sz="4000" dirty="0" smtClean="0"/>
            </a:br>
            <a:r>
              <a:rPr lang="en-US" sz="4000" dirty="0" smtClean="0"/>
              <a:t>Wikipedia: </a:t>
            </a:r>
            <a:r>
              <a:rPr lang="en-US" sz="4000" dirty="0" smtClean="0">
                <a:hlinkClick r:id="rId4"/>
              </a:rPr>
              <a:t>2012 U.S. Federal Budget</a:t>
            </a:r>
            <a:r>
              <a:rPr lang="en-US" sz="4000" dirty="0" smtClean="0"/>
              <a:t>.</a:t>
            </a:r>
            <a:r>
              <a:rPr lang="en-US" sz="4000" dirty="0" smtClean="0"/>
              <a:t/>
            </a:r>
            <a:br>
              <a:rPr lang="en-US" sz="4000" dirty="0" smtClean="0"/>
            </a:br>
            <a:r>
              <a:rPr lang="en-US" sz="4000" dirty="0" smtClean="0"/>
              <a:t>OMB: </a:t>
            </a:r>
            <a:r>
              <a:rPr lang="en-US" sz="4000" dirty="0" smtClean="0">
                <a:hlinkClick r:id="rId3"/>
              </a:rPr>
              <a:t>The President’s Budget</a:t>
            </a:r>
            <a:r>
              <a:rPr lang="en-US" sz="4000" dirty="0" smtClean="0"/>
              <a:t>.</a:t>
            </a:r>
            <a:br>
              <a:rPr lang="en-US" sz="4000" dirty="0" smtClean="0"/>
            </a:br>
            <a:r>
              <a:rPr lang="en-US" sz="4000" dirty="0" err="1" smtClean="0"/>
              <a:t>WaPo</a:t>
            </a:r>
            <a:r>
              <a:rPr lang="en-US" sz="4000" dirty="0" smtClean="0"/>
              <a:t>: </a:t>
            </a:r>
            <a:r>
              <a:rPr lang="en-US" sz="4000" dirty="0" smtClean="0">
                <a:hlinkClick r:id="rId5"/>
              </a:rPr>
              <a:t>Federal Budget 2012</a:t>
            </a:r>
            <a:r>
              <a:rPr lang="en-US" sz="4000" dirty="0" smtClean="0"/>
              <a:t>.</a:t>
            </a:r>
            <a:endParaRPr lang="en-US" sz="4000" dirty="0"/>
          </a:p>
        </p:txBody>
      </p:sp>
    </p:spTree>
    <p:extLst>
      <p:ext uri="{BB962C8B-B14F-4D97-AF65-F5344CB8AC3E}">
        <p14:creationId xmlns:p14="http://schemas.microsoft.com/office/powerpoint/2010/main" val="3164335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We will look at nature of the American economy and the manner in which governmental policies attempt to influence it. </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Recent Facts About the </a:t>
            </a:r>
            <a:br>
              <a:rPr lang="en-US" dirty="0" smtClean="0"/>
            </a:br>
            <a:r>
              <a:rPr lang="en-US" dirty="0" smtClean="0"/>
              <a:t>2010 U.S. Budget</a:t>
            </a:r>
            <a:br>
              <a:rPr lang="en-US" dirty="0" smtClean="0"/>
            </a:br>
            <a:r>
              <a:rPr lang="en-US" dirty="0" smtClean="0"/>
              <a:t/>
            </a:r>
            <a:br>
              <a:rPr lang="en-US" dirty="0" smtClean="0"/>
            </a:br>
            <a:r>
              <a:rPr lang="en-US" dirty="0" smtClean="0">
                <a:hlinkClick r:id="rId2"/>
              </a:rPr>
              <a:t>Revenue</a:t>
            </a:r>
            <a:r>
              <a:rPr lang="en-US" dirty="0" smtClean="0"/>
              <a:t>: $2.381 trillion</a:t>
            </a:r>
            <a:br>
              <a:rPr lang="en-US" dirty="0" smtClean="0"/>
            </a:br>
            <a:r>
              <a:rPr lang="en-US" dirty="0" smtClean="0">
                <a:hlinkClick r:id="rId3"/>
              </a:rPr>
              <a:t>Outlays</a:t>
            </a:r>
            <a:r>
              <a:rPr lang="en-US" dirty="0" smtClean="0"/>
              <a:t>: $3.552 trillion </a:t>
            </a:r>
            <a:br>
              <a:rPr lang="en-US" dirty="0" smtClean="0"/>
            </a:br>
            <a:r>
              <a:rPr lang="en-US" dirty="0" smtClean="0">
                <a:hlinkClick r:id="rId4"/>
              </a:rPr>
              <a:t>Deficit</a:t>
            </a:r>
            <a:r>
              <a:rPr lang="en-US" dirty="0" smtClean="0"/>
              <a:t>: $1.171 trillion</a:t>
            </a:r>
            <a:br>
              <a:rPr lang="en-US" dirty="0" smtClean="0"/>
            </a:br>
            <a:r>
              <a:rPr lang="en-US" dirty="0" smtClean="0">
                <a:hlinkClick r:id="rId5"/>
              </a:rPr>
              <a:t> Debt</a:t>
            </a:r>
            <a:r>
              <a:rPr lang="en-US" dirty="0" smtClean="0"/>
              <a:t>: $14.078 trillion </a:t>
            </a:r>
            <a:endParaRPr lang="en-US" dirty="0"/>
          </a:p>
        </p:txBody>
      </p:sp>
    </p:spTree>
    <p:extLst>
      <p:ext uri="{BB962C8B-B14F-4D97-AF65-F5344CB8AC3E}">
        <p14:creationId xmlns:p14="http://schemas.microsoft.com/office/powerpoint/2010/main" val="25292763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To put these numbers in context, the Gross Domestic Product of the country in 2010 was $14.5 Trillion. </a:t>
            </a:r>
            <a:br>
              <a:rPr lang="en-US" dirty="0" smtClean="0"/>
            </a:br>
            <a:r>
              <a:rPr lang="en-US" dirty="0" smtClean="0"/>
              <a:t/>
            </a:r>
            <a:br>
              <a:rPr lang="en-US" dirty="0" smtClean="0"/>
            </a:br>
            <a:r>
              <a:rPr lang="en-US" dirty="0" smtClean="0"/>
              <a:t>One way to compare spending over time is to look at percentages rather than actual numbers. </a:t>
            </a:r>
            <a:endParaRPr lang="en-US" dirty="0"/>
          </a:p>
        </p:txBody>
      </p:sp>
    </p:spTree>
    <p:extLst>
      <p:ext uri="{BB962C8B-B14F-4D97-AF65-F5344CB8AC3E}">
        <p14:creationId xmlns:p14="http://schemas.microsoft.com/office/powerpoint/2010/main" val="30102305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6" descr="1-Shell.png"/>
          <p:cNvPicPr>
            <a:picLocks noChangeAspect="1"/>
          </p:cNvPicPr>
          <p:nvPr/>
        </p:nvPicPr>
        <p:blipFill>
          <a:blip r:embed="rId2" cstate="print"/>
          <a:srcRect/>
          <a:stretch>
            <a:fillRect/>
          </a:stretch>
        </p:blipFill>
        <p:spPr bwMode="auto">
          <a:xfrm>
            <a:off x="627063" y="1066800"/>
            <a:ext cx="7954962" cy="5029200"/>
          </a:xfrm>
          <a:prstGeom prst="rect">
            <a:avLst/>
          </a:prstGeom>
          <a:noFill/>
          <a:ln w="9525">
            <a:noFill/>
            <a:miter lim="800000"/>
            <a:headEnd/>
            <a:tailEnd/>
          </a:ln>
        </p:spPr>
      </p:pic>
      <p:sp>
        <p:nvSpPr>
          <p:cNvPr id="3075" name="Title 1"/>
          <p:cNvSpPr>
            <a:spLocks noGrp="1"/>
          </p:cNvSpPr>
          <p:nvPr>
            <p:ph type="title"/>
          </p:nvPr>
        </p:nvSpPr>
        <p:spPr>
          <a:xfrm>
            <a:off x="457200" y="-30163"/>
            <a:ext cx="8229600" cy="563563"/>
          </a:xfrm>
        </p:spPr>
        <p:txBody>
          <a:bodyPr/>
          <a:lstStyle/>
          <a:p>
            <a:r>
              <a:rPr lang="en-US" dirty="0" smtClean="0">
                <a:latin typeface="Arial" charset="0"/>
                <a:cs typeface="Arial" charset="0"/>
              </a:rPr>
              <a:t>Total Revenues and Outlays</a:t>
            </a:r>
          </a:p>
        </p:txBody>
      </p:sp>
      <p:sp>
        <p:nvSpPr>
          <p:cNvPr id="3076" name="TextBox 3"/>
          <p:cNvSpPr txBox="1">
            <a:spLocks noChangeArrowheads="1"/>
          </p:cNvSpPr>
          <p:nvPr/>
        </p:nvSpPr>
        <p:spPr bwMode="auto">
          <a:xfrm>
            <a:off x="896938" y="835025"/>
            <a:ext cx="2438400" cy="307975"/>
          </a:xfrm>
          <a:prstGeom prst="rect">
            <a:avLst/>
          </a:prstGeom>
          <a:noFill/>
          <a:ln w="9525">
            <a:noFill/>
            <a:miter lim="800000"/>
            <a:headEnd/>
            <a:tailEnd/>
          </a:ln>
        </p:spPr>
        <p:txBody>
          <a:bodyPr>
            <a:spAutoFit/>
          </a:bodyPr>
          <a:lstStyle/>
          <a:p>
            <a:r>
              <a:rPr lang="en-US" sz="1400">
                <a:cs typeface="Arial" charset="0"/>
              </a:rPr>
              <a:t>Percentage of GDP</a:t>
            </a:r>
          </a:p>
        </p:txBody>
      </p:sp>
      <p:pic>
        <p:nvPicPr>
          <p:cNvPr id="9" name="Picture 8" descr="3-Text-Revenues.png"/>
          <p:cNvPicPr>
            <a:picLocks noChangeAspect="1"/>
          </p:cNvPicPr>
          <p:nvPr/>
        </p:nvPicPr>
        <p:blipFill>
          <a:blip r:embed="rId3" cstate="print"/>
          <a:srcRect l="42578" t="44902" r="44353" b="44902"/>
          <a:stretch>
            <a:fillRect/>
          </a:stretch>
        </p:blipFill>
        <p:spPr bwMode="auto">
          <a:xfrm>
            <a:off x="2549525" y="4002088"/>
            <a:ext cx="1039813" cy="512762"/>
          </a:xfrm>
          <a:prstGeom prst="rect">
            <a:avLst/>
          </a:prstGeom>
          <a:noFill/>
          <a:ln w="9525">
            <a:noFill/>
            <a:miter lim="800000"/>
            <a:headEnd/>
            <a:tailEnd/>
          </a:ln>
        </p:spPr>
      </p:pic>
      <p:pic>
        <p:nvPicPr>
          <p:cNvPr id="12" name="Picture 11" descr="5-Text-Actual.png"/>
          <p:cNvPicPr>
            <a:picLocks noChangeAspect="1"/>
          </p:cNvPicPr>
          <p:nvPr/>
        </p:nvPicPr>
        <p:blipFill>
          <a:blip r:embed="rId4" cstate="print"/>
          <a:srcRect l="21289" t="28064" r="65642" b="56126"/>
          <a:stretch>
            <a:fillRect/>
          </a:stretch>
        </p:blipFill>
        <p:spPr bwMode="auto">
          <a:xfrm>
            <a:off x="6046788" y="1106488"/>
            <a:ext cx="1039812" cy="795337"/>
          </a:xfrm>
          <a:prstGeom prst="rect">
            <a:avLst/>
          </a:prstGeom>
          <a:noFill/>
          <a:ln w="9525">
            <a:noFill/>
            <a:miter lim="800000"/>
            <a:headEnd/>
            <a:tailEnd/>
          </a:ln>
        </p:spPr>
      </p:pic>
      <p:pic>
        <p:nvPicPr>
          <p:cNvPr id="13" name="Picture 12" descr="6-Text-Baseline.png"/>
          <p:cNvPicPr>
            <a:picLocks noChangeAspect="1"/>
          </p:cNvPicPr>
          <p:nvPr/>
        </p:nvPicPr>
        <p:blipFill>
          <a:blip r:embed="rId5" cstate="print"/>
          <a:srcRect l="62093" t="14032" r="24837" b="67352"/>
          <a:stretch>
            <a:fillRect/>
          </a:stretch>
        </p:blipFill>
        <p:spPr bwMode="auto">
          <a:xfrm>
            <a:off x="6786563" y="1028700"/>
            <a:ext cx="1039812" cy="936625"/>
          </a:xfrm>
          <a:prstGeom prst="rect">
            <a:avLst/>
          </a:prstGeom>
          <a:noFill/>
          <a:ln w="9525">
            <a:noFill/>
            <a:miter lim="800000"/>
            <a:headEnd/>
            <a:tailEnd/>
          </a:ln>
        </p:spPr>
      </p:pic>
      <p:pic>
        <p:nvPicPr>
          <p:cNvPr id="15" name="Picture 14" descr="7-RevenuesAverage.png"/>
          <p:cNvPicPr>
            <a:picLocks noChangeAspect="1"/>
          </p:cNvPicPr>
          <p:nvPr/>
        </p:nvPicPr>
        <p:blipFill>
          <a:blip r:embed="rId6" cstate="print"/>
          <a:srcRect t="44902" b="44902"/>
          <a:stretch>
            <a:fillRect/>
          </a:stretch>
        </p:blipFill>
        <p:spPr bwMode="auto">
          <a:xfrm>
            <a:off x="685800" y="3571875"/>
            <a:ext cx="7954963" cy="512763"/>
          </a:xfrm>
          <a:prstGeom prst="rect">
            <a:avLst/>
          </a:prstGeom>
          <a:noFill/>
          <a:ln w="9525">
            <a:noFill/>
            <a:miter lim="800000"/>
            <a:headEnd/>
            <a:tailEnd/>
          </a:ln>
        </p:spPr>
      </p:pic>
      <p:pic>
        <p:nvPicPr>
          <p:cNvPr id="16" name="Picture 15" descr="8-Text-RevenuesAverage.png"/>
          <p:cNvPicPr>
            <a:picLocks noChangeAspect="1"/>
          </p:cNvPicPr>
          <p:nvPr/>
        </p:nvPicPr>
        <p:blipFill>
          <a:blip r:embed="rId7" cstate="print"/>
          <a:srcRect l="37256" t="33676" r="44353" b="42094"/>
          <a:stretch>
            <a:fillRect/>
          </a:stretch>
        </p:blipFill>
        <p:spPr bwMode="auto">
          <a:xfrm>
            <a:off x="4378325" y="3679825"/>
            <a:ext cx="1463675" cy="1217613"/>
          </a:xfrm>
          <a:prstGeom prst="rect">
            <a:avLst/>
          </a:prstGeom>
          <a:noFill/>
          <a:ln w="9525">
            <a:noFill/>
            <a:miter lim="800000"/>
            <a:headEnd/>
            <a:tailEnd/>
          </a:ln>
        </p:spPr>
      </p:pic>
      <p:pic>
        <p:nvPicPr>
          <p:cNvPr id="11" name="Picture 10" descr="4-Baseline.png"/>
          <p:cNvPicPr>
            <a:picLocks noChangeAspect="1"/>
          </p:cNvPicPr>
          <p:nvPr/>
        </p:nvPicPr>
        <p:blipFill>
          <a:blip r:embed="rId8" cstate="print"/>
          <a:srcRect l="60320" r="35481"/>
          <a:stretch>
            <a:fillRect/>
          </a:stretch>
        </p:blipFill>
        <p:spPr bwMode="auto">
          <a:xfrm>
            <a:off x="6619875" y="904875"/>
            <a:ext cx="333375" cy="5029200"/>
          </a:xfrm>
          <a:prstGeom prst="rect">
            <a:avLst/>
          </a:prstGeom>
          <a:noFill/>
          <a:ln w="9525">
            <a:noFill/>
            <a:miter lim="800000"/>
            <a:headEnd/>
            <a:tailEnd/>
          </a:ln>
        </p:spPr>
      </p:pic>
      <p:pic>
        <p:nvPicPr>
          <p:cNvPr id="19" name="Picture 18" descr="10-Text-Outlays.png"/>
          <p:cNvPicPr>
            <a:picLocks noChangeAspect="1"/>
          </p:cNvPicPr>
          <p:nvPr/>
        </p:nvPicPr>
        <p:blipFill>
          <a:blip r:embed="rId9" cstate="print"/>
          <a:srcRect l="17741" t="14032" r="70964" b="70158"/>
          <a:stretch>
            <a:fillRect/>
          </a:stretch>
        </p:blipFill>
        <p:spPr bwMode="auto">
          <a:xfrm>
            <a:off x="3597275" y="1817688"/>
            <a:ext cx="898525" cy="795337"/>
          </a:xfrm>
          <a:prstGeom prst="rect">
            <a:avLst/>
          </a:prstGeom>
          <a:noFill/>
          <a:ln w="9525">
            <a:noFill/>
            <a:miter lim="800000"/>
            <a:headEnd/>
            <a:tailEnd/>
          </a:ln>
        </p:spPr>
      </p:pic>
      <p:pic>
        <p:nvPicPr>
          <p:cNvPr id="21" name="Picture 20" descr="11-OutlaysAverage.png"/>
          <p:cNvPicPr>
            <a:picLocks noChangeAspect="1"/>
          </p:cNvPicPr>
          <p:nvPr/>
        </p:nvPicPr>
        <p:blipFill>
          <a:blip r:embed="rId10" cstate="print"/>
          <a:srcRect t="33676" b="50514"/>
          <a:stretch>
            <a:fillRect/>
          </a:stretch>
        </p:blipFill>
        <p:spPr bwMode="auto">
          <a:xfrm>
            <a:off x="762000" y="2532063"/>
            <a:ext cx="7954963" cy="795337"/>
          </a:xfrm>
          <a:prstGeom prst="rect">
            <a:avLst/>
          </a:prstGeom>
          <a:noFill/>
          <a:ln w="9525">
            <a:noFill/>
            <a:miter lim="800000"/>
            <a:headEnd/>
            <a:tailEnd/>
          </a:ln>
        </p:spPr>
      </p:pic>
      <p:pic>
        <p:nvPicPr>
          <p:cNvPr id="8" name="Picture 7" descr="2-Revenues.png"/>
          <p:cNvPicPr>
            <a:picLocks noChangeAspect="1"/>
          </p:cNvPicPr>
          <p:nvPr/>
        </p:nvPicPr>
        <p:blipFill>
          <a:blip r:embed="rId11" cstate="print"/>
          <a:srcRect t="14032" b="36482"/>
          <a:stretch>
            <a:fillRect/>
          </a:stretch>
        </p:blipFill>
        <p:spPr bwMode="auto">
          <a:xfrm>
            <a:off x="658813" y="2695575"/>
            <a:ext cx="7956550" cy="2489200"/>
          </a:xfrm>
          <a:prstGeom prst="rect">
            <a:avLst/>
          </a:prstGeom>
          <a:noFill/>
          <a:ln w="9525">
            <a:noFill/>
            <a:miter lim="800000"/>
            <a:headEnd/>
            <a:tailEnd/>
          </a:ln>
        </p:spPr>
      </p:pic>
      <p:pic>
        <p:nvPicPr>
          <p:cNvPr id="22" name="Picture 21" descr="12--Text-OutlaysAverage.png"/>
          <p:cNvPicPr>
            <a:picLocks noChangeAspect="1"/>
          </p:cNvPicPr>
          <p:nvPr/>
        </p:nvPicPr>
        <p:blipFill>
          <a:blip r:embed="rId12" cstate="print"/>
          <a:srcRect l="35481" t="36482" r="35481" b="39288"/>
          <a:stretch>
            <a:fillRect/>
          </a:stretch>
        </p:blipFill>
        <p:spPr bwMode="auto">
          <a:xfrm>
            <a:off x="4700588" y="1914525"/>
            <a:ext cx="2309812" cy="1217613"/>
          </a:xfrm>
          <a:prstGeom prst="rect">
            <a:avLst/>
          </a:prstGeom>
          <a:noFill/>
          <a:ln w="9525">
            <a:noFill/>
            <a:miter lim="800000"/>
            <a:headEnd/>
            <a:tailEnd/>
          </a:ln>
        </p:spPr>
      </p:pic>
      <p:sp>
        <p:nvSpPr>
          <p:cNvPr id="10" name="TextBox 9"/>
          <p:cNvSpPr txBox="1">
            <a:spLocks noChangeArrowheads="1"/>
          </p:cNvSpPr>
          <p:nvPr/>
        </p:nvSpPr>
        <p:spPr bwMode="auto">
          <a:xfrm>
            <a:off x="1219200" y="4959350"/>
            <a:ext cx="4495800" cy="584200"/>
          </a:xfrm>
          <a:prstGeom prst="rect">
            <a:avLst/>
          </a:prstGeom>
          <a:noFill/>
          <a:ln w="9525">
            <a:noFill/>
            <a:miter lim="800000"/>
            <a:headEnd/>
            <a:tailEnd/>
          </a:ln>
        </p:spPr>
        <p:txBody>
          <a:bodyPr>
            <a:spAutoFit/>
          </a:bodyPr>
          <a:lstStyle/>
          <a:p>
            <a:r>
              <a:rPr lang="en-US" sz="800" b="1">
                <a:latin typeface="Calibri" pitchFamily="34" charset="0"/>
              </a:rPr>
              <a:t>Revenues:  </a:t>
            </a:r>
            <a:r>
              <a:rPr lang="en-US" sz="800">
                <a:latin typeface="Calibri" pitchFamily="34" charset="0"/>
              </a:rPr>
              <a:t>Funds collected from the public that come from a variety of sources, including individual and corporate income taxes, excise taxes, customs duties, estate and gift taxes, fees and fines, payroll taxes for social insurance programs, and miscellaneous receipts (such as earnings of the Federal Reserve System, donations, and bequests). </a:t>
            </a:r>
          </a:p>
        </p:txBody>
      </p:sp>
      <p:sp>
        <p:nvSpPr>
          <p:cNvPr id="23" name="TextBox 22"/>
          <p:cNvSpPr txBox="1">
            <a:spLocks noChangeArrowheads="1"/>
          </p:cNvSpPr>
          <p:nvPr/>
        </p:nvSpPr>
        <p:spPr bwMode="auto">
          <a:xfrm>
            <a:off x="1219200" y="1219200"/>
            <a:ext cx="4724400" cy="338138"/>
          </a:xfrm>
          <a:prstGeom prst="rect">
            <a:avLst/>
          </a:prstGeom>
          <a:noFill/>
          <a:ln w="9525">
            <a:noFill/>
            <a:miter lim="800000"/>
            <a:headEnd/>
            <a:tailEnd/>
          </a:ln>
        </p:spPr>
        <p:txBody>
          <a:bodyPr>
            <a:spAutoFit/>
          </a:bodyPr>
          <a:lstStyle/>
          <a:p>
            <a:r>
              <a:rPr lang="en-US" sz="800" b="1">
                <a:latin typeface="Calibri" pitchFamily="34" charset="0"/>
              </a:rPr>
              <a:t>Gross Domestic Product (GDP):</a:t>
            </a:r>
            <a:r>
              <a:rPr lang="en-US" sz="800">
                <a:latin typeface="Calibri" pitchFamily="34" charset="0"/>
              </a:rPr>
              <a:t> The total market value of goods and services produced domestically during a given period. </a:t>
            </a:r>
          </a:p>
        </p:txBody>
      </p:sp>
      <p:sp>
        <p:nvSpPr>
          <p:cNvPr id="20" name="TextBox 19"/>
          <p:cNvSpPr txBox="1">
            <a:spLocks noChangeArrowheads="1"/>
          </p:cNvSpPr>
          <p:nvPr/>
        </p:nvSpPr>
        <p:spPr bwMode="auto">
          <a:xfrm>
            <a:off x="1219200" y="4702175"/>
            <a:ext cx="4038600" cy="215900"/>
          </a:xfrm>
          <a:prstGeom prst="rect">
            <a:avLst/>
          </a:prstGeom>
          <a:noFill/>
          <a:ln w="9525">
            <a:noFill/>
            <a:miter lim="800000"/>
            <a:headEnd/>
            <a:tailEnd/>
          </a:ln>
        </p:spPr>
        <p:txBody>
          <a:bodyPr>
            <a:spAutoFit/>
          </a:bodyPr>
          <a:lstStyle/>
          <a:p>
            <a:r>
              <a:rPr lang="en-US" sz="800" b="1">
                <a:latin typeface="Calibri" pitchFamily="34" charset="0"/>
              </a:rPr>
              <a:t>Outlays:</a:t>
            </a:r>
            <a:r>
              <a:rPr lang="en-US" sz="800">
                <a:latin typeface="Calibri" pitchFamily="34" charset="0"/>
              </a:rPr>
              <a:t> Spending to pay a federal obligation. </a:t>
            </a:r>
          </a:p>
        </p:txBody>
      </p:sp>
      <p:sp>
        <p:nvSpPr>
          <p:cNvPr id="14" name="TextBox 13"/>
          <p:cNvSpPr txBox="1">
            <a:spLocks noChangeArrowheads="1"/>
          </p:cNvSpPr>
          <p:nvPr/>
        </p:nvSpPr>
        <p:spPr bwMode="auto">
          <a:xfrm>
            <a:off x="1219200" y="1535113"/>
            <a:ext cx="5257800" cy="461962"/>
          </a:xfrm>
          <a:prstGeom prst="rect">
            <a:avLst/>
          </a:prstGeom>
          <a:noFill/>
          <a:ln w="9525">
            <a:noFill/>
            <a:miter lim="800000"/>
            <a:headEnd/>
            <a:tailEnd/>
          </a:ln>
        </p:spPr>
        <p:txBody>
          <a:bodyPr>
            <a:spAutoFit/>
          </a:bodyPr>
          <a:lstStyle/>
          <a:p>
            <a:r>
              <a:rPr lang="en-US" sz="800" b="1">
                <a:latin typeface="Calibri" pitchFamily="34" charset="0"/>
              </a:rPr>
              <a:t>Baseline: </a:t>
            </a:r>
            <a:r>
              <a:rPr lang="en-US" sz="800">
                <a:latin typeface="Calibri" pitchFamily="34" charset="0"/>
              </a:rPr>
              <a:t>A benchmark for measuring the budgetary effects of proposed changes in federal revenues or spending. As defined in the Deficit Control Act of 1985, the baseline is the projection of new budget authority, outlays, revenues, and the deficit or surplus into the budget year and out-years on the basis of current laws and policies. </a:t>
            </a:r>
          </a:p>
        </p:txBody>
      </p:sp>
      <p:pic>
        <p:nvPicPr>
          <p:cNvPr id="17" name="Picture 16" descr="9--Outlays.png"/>
          <p:cNvPicPr>
            <a:picLocks noChangeAspect="1"/>
          </p:cNvPicPr>
          <p:nvPr/>
        </p:nvPicPr>
        <p:blipFill>
          <a:blip r:embed="rId13" cstate="print"/>
          <a:srcRect t="8418" b="36482"/>
          <a:stretch>
            <a:fillRect/>
          </a:stretch>
        </p:blipFill>
        <p:spPr bwMode="auto">
          <a:xfrm>
            <a:off x="685800" y="1524000"/>
            <a:ext cx="7954963" cy="2771775"/>
          </a:xfrm>
          <a:prstGeom prst="rect">
            <a:avLst/>
          </a:prstGeom>
          <a:noFill/>
          <a:ln w="9525">
            <a:noFill/>
            <a:miter lim="800000"/>
            <a:headEnd/>
            <a:tailEnd/>
          </a:ln>
        </p:spPr>
      </p:pic>
    </p:spTree>
    <p:extLst>
      <p:ext uri="{BB962C8B-B14F-4D97-AF65-F5344CB8AC3E}">
        <p14:creationId xmlns:p14="http://schemas.microsoft.com/office/powerpoint/2010/main" val="2665088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000"/>
                                        <p:tgtEl>
                                          <p:spTgt spid="23"/>
                                        </p:tgtEl>
                                      </p:cBhvr>
                                    </p:animEffect>
                                  </p:childTnLst>
                                </p:cTn>
                              </p:par>
                            </p:childTnLst>
                          </p:cTn>
                        </p:par>
                        <p:par>
                          <p:cTn id="8" fill="hold">
                            <p:stCondLst>
                              <p:cond delay="3000"/>
                            </p:stCondLst>
                            <p:childTnLst>
                              <p:par>
                                <p:cTn id="9" presetID="10" presetClass="exit" presetSubtype="0" fill="hold" grpId="1" nodeType="afterEffect">
                                  <p:stCondLst>
                                    <p:cond delay="2500"/>
                                  </p:stCondLst>
                                  <p:childTnLst>
                                    <p:animEffect transition="out" filter="fade">
                                      <p:cBhvr>
                                        <p:cTn id="10" dur="2000"/>
                                        <p:tgtEl>
                                          <p:spTgt spid="23"/>
                                        </p:tgtEl>
                                      </p:cBhvr>
                                    </p:animEffect>
                                    <p:set>
                                      <p:cBhvr>
                                        <p:cTn id="11" dur="1" fill="hold">
                                          <p:stCondLst>
                                            <p:cond delay="1999"/>
                                          </p:stCondLst>
                                        </p:cTn>
                                        <p:tgtEl>
                                          <p:spTgt spid="23"/>
                                        </p:tgtEl>
                                        <p:attrNameLst>
                                          <p:attrName>style.visibility</p:attrName>
                                        </p:attrNameLst>
                                      </p:cBhvr>
                                      <p:to>
                                        <p:strVal val="hidden"/>
                                      </p:to>
                                    </p:set>
                                  </p:childTnLst>
                                </p:cTn>
                              </p:par>
                            </p:childTnLst>
                          </p:cTn>
                        </p:par>
                        <p:par>
                          <p:cTn id="12" fill="hold">
                            <p:stCondLst>
                              <p:cond delay="75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9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par>
                          <p:cTn id="20" fill="hold">
                            <p:stCondLst>
                              <p:cond delay="115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13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5500"/>
                            </p:stCondLst>
                            <p:childTnLst>
                              <p:par>
                                <p:cTn id="29" presetID="10" presetClass="exit" presetSubtype="0" fill="hold" grpId="1" nodeType="afterEffect">
                                  <p:stCondLst>
                                    <p:cond delay="6000"/>
                                  </p:stCondLst>
                                  <p:childTnLst>
                                    <p:animEffect transition="out" filter="fade">
                                      <p:cBhvr>
                                        <p:cTn id="30" dur="2000"/>
                                        <p:tgtEl>
                                          <p:spTgt spid="14"/>
                                        </p:tgtEl>
                                      </p:cBhvr>
                                    </p:animEffect>
                                    <p:set>
                                      <p:cBhvr>
                                        <p:cTn id="31" dur="1" fill="hold">
                                          <p:stCondLst>
                                            <p:cond delay="1999"/>
                                          </p:stCondLst>
                                        </p:cTn>
                                        <p:tgtEl>
                                          <p:spTgt spid="14"/>
                                        </p:tgtEl>
                                        <p:attrNameLst>
                                          <p:attrName>style.visibility</p:attrName>
                                        </p:attrNameLst>
                                      </p:cBhvr>
                                      <p:to>
                                        <p:strVal val="hidden"/>
                                      </p:to>
                                    </p:set>
                                  </p:childTnLst>
                                </p:cTn>
                              </p:par>
                            </p:childTnLst>
                          </p:cTn>
                        </p:par>
                        <p:par>
                          <p:cTn id="32" fill="hold">
                            <p:stCondLst>
                              <p:cond delay="23500"/>
                            </p:stCondLst>
                            <p:childTnLst>
                              <p:par>
                                <p:cTn id="33" presetID="50" presetClass="entr" presetSubtype="0" decel="10000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strVal val="#ppt_w+.3"/>
                                          </p:val>
                                        </p:tav>
                                        <p:tav tm="100000">
                                          <p:val>
                                            <p:strVal val="#ppt_w"/>
                                          </p:val>
                                        </p:tav>
                                      </p:tavLst>
                                    </p:anim>
                                    <p:anim calcmode="lin" valueType="num">
                                      <p:cBhvr>
                                        <p:cTn id="36" dur="1000" fill="hold"/>
                                        <p:tgtEl>
                                          <p:spTgt spid="8"/>
                                        </p:tgtEl>
                                        <p:attrNameLst>
                                          <p:attrName>ppt_h</p:attrName>
                                        </p:attrNameLst>
                                      </p:cBhvr>
                                      <p:tavLst>
                                        <p:tav tm="0">
                                          <p:val>
                                            <p:strVal val="#ppt_h"/>
                                          </p:val>
                                        </p:tav>
                                        <p:tav tm="100000">
                                          <p:val>
                                            <p:strVal val="#ppt_h"/>
                                          </p:val>
                                        </p:tav>
                                      </p:tavLst>
                                    </p:anim>
                                    <p:animEffect transition="in" filter="fade">
                                      <p:cBhvr>
                                        <p:cTn id="37" dur="1000"/>
                                        <p:tgtEl>
                                          <p:spTgt spid="8"/>
                                        </p:tgtEl>
                                      </p:cBhvr>
                                    </p:animEffect>
                                  </p:childTnLst>
                                </p:cTn>
                              </p:par>
                            </p:childTnLst>
                          </p:cTn>
                        </p:par>
                        <p:par>
                          <p:cTn id="38" fill="hold">
                            <p:stCondLst>
                              <p:cond delay="24500"/>
                            </p:stCondLst>
                            <p:childTnLst>
                              <p:par>
                                <p:cTn id="39" presetID="10"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2000"/>
                                        <p:tgtEl>
                                          <p:spTgt spid="9"/>
                                        </p:tgtEl>
                                      </p:cBhvr>
                                    </p:animEffect>
                                  </p:childTnLst>
                                </p:cTn>
                              </p:par>
                            </p:childTnLst>
                          </p:cTn>
                        </p:par>
                        <p:par>
                          <p:cTn id="42" fill="hold">
                            <p:stCondLst>
                              <p:cond delay="26500"/>
                            </p:stCondLst>
                            <p:childTnLst>
                              <p:par>
                                <p:cTn id="43" presetID="10"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2000"/>
                                        <p:tgtEl>
                                          <p:spTgt spid="10"/>
                                        </p:tgtEl>
                                      </p:cBhvr>
                                    </p:animEffect>
                                  </p:childTnLst>
                                </p:cTn>
                              </p:par>
                            </p:childTnLst>
                          </p:cTn>
                        </p:par>
                        <p:par>
                          <p:cTn id="46" fill="hold">
                            <p:stCondLst>
                              <p:cond delay="28500"/>
                            </p:stCondLst>
                            <p:childTnLst>
                              <p:par>
                                <p:cTn id="47" presetID="10" presetClass="exit" presetSubtype="0" fill="hold" grpId="1" nodeType="afterEffect">
                                  <p:stCondLst>
                                    <p:cond delay="5000"/>
                                  </p:stCondLst>
                                  <p:childTnLst>
                                    <p:animEffect transition="out" filter="fade">
                                      <p:cBhvr>
                                        <p:cTn id="48" dur="2000"/>
                                        <p:tgtEl>
                                          <p:spTgt spid="10"/>
                                        </p:tgtEl>
                                      </p:cBhvr>
                                    </p:animEffect>
                                    <p:set>
                                      <p:cBhvr>
                                        <p:cTn id="49" dur="1" fill="hold">
                                          <p:stCondLst>
                                            <p:cond delay="1999"/>
                                          </p:stCondLst>
                                        </p:cTn>
                                        <p:tgtEl>
                                          <p:spTgt spid="10"/>
                                        </p:tgtEl>
                                        <p:attrNameLst>
                                          <p:attrName>style.visibility</p:attrName>
                                        </p:attrNameLst>
                                      </p:cBhvr>
                                      <p:to>
                                        <p:strVal val="hidden"/>
                                      </p:to>
                                    </p:set>
                                  </p:childTnLst>
                                </p:cTn>
                              </p:par>
                            </p:childTnLst>
                          </p:cTn>
                        </p:par>
                        <p:par>
                          <p:cTn id="50" fill="hold">
                            <p:stCondLst>
                              <p:cond delay="35500"/>
                            </p:stCondLst>
                            <p:childTnLst>
                              <p:par>
                                <p:cTn id="51" presetID="10" presetClass="entr" presetSubtype="0"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000"/>
                                        <p:tgtEl>
                                          <p:spTgt spid="15"/>
                                        </p:tgtEl>
                                      </p:cBhvr>
                                    </p:animEffect>
                                  </p:childTnLst>
                                </p:cTn>
                              </p:par>
                            </p:childTnLst>
                          </p:cTn>
                        </p:par>
                        <p:par>
                          <p:cTn id="54" fill="hold">
                            <p:stCondLst>
                              <p:cond delay="37500"/>
                            </p:stCondLst>
                            <p:childTnLst>
                              <p:par>
                                <p:cTn id="55" presetID="10" presetClass="entr" presetSubtype="0"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2000"/>
                                        <p:tgtEl>
                                          <p:spTgt spid="16"/>
                                        </p:tgtEl>
                                      </p:cBhvr>
                                    </p:animEffect>
                                  </p:childTnLst>
                                </p:cTn>
                              </p:par>
                            </p:childTnLst>
                          </p:cTn>
                        </p:par>
                        <p:par>
                          <p:cTn id="58" fill="hold">
                            <p:stCondLst>
                              <p:cond delay="39500"/>
                            </p:stCondLst>
                            <p:childTnLst>
                              <p:par>
                                <p:cTn id="59" presetID="50" presetClass="entr" presetSubtype="0" decel="100000" fill="hold" nodeType="afterEffect">
                                  <p:stCondLst>
                                    <p:cond delay="2000"/>
                                  </p:stCondLst>
                                  <p:childTnLst>
                                    <p:set>
                                      <p:cBhvr>
                                        <p:cTn id="60" dur="1" fill="hold">
                                          <p:stCondLst>
                                            <p:cond delay="0"/>
                                          </p:stCondLst>
                                        </p:cTn>
                                        <p:tgtEl>
                                          <p:spTgt spid="17"/>
                                        </p:tgtEl>
                                        <p:attrNameLst>
                                          <p:attrName>style.visibility</p:attrName>
                                        </p:attrNameLst>
                                      </p:cBhvr>
                                      <p:to>
                                        <p:strVal val="visible"/>
                                      </p:to>
                                    </p:set>
                                    <p:anim calcmode="lin" valueType="num">
                                      <p:cBhvr>
                                        <p:cTn id="61" dur="1000" fill="hold"/>
                                        <p:tgtEl>
                                          <p:spTgt spid="17"/>
                                        </p:tgtEl>
                                        <p:attrNameLst>
                                          <p:attrName>ppt_w</p:attrName>
                                        </p:attrNameLst>
                                      </p:cBhvr>
                                      <p:tavLst>
                                        <p:tav tm="0">
                                          <p:val>
                                            <p:strVal val="#ppt_w+.3"/>
                                          </p:val>
                                        </p:tav>
                                        <p:tav tm="100000">
                                          <p:val>
                                            <p:strVal val="#ppt_w"/>
                                          </p:val>
                                        </p:tav>
                                      </p:tavLst>
                                    </p:anim>
                                    <p:anim calcmode="lin" valueType="num">
                                      <p:cBhvr>
                                        <p:cTn id="62" dur="1000" fill="hold"/>
                                        <p:tgtEl>
                                          <p:spTgt spid="17"/>
                                        </p:tgtEl>
                                        <p:attrNameLst>
                                          <p:attrName>ppt_h</p:attrName>
                                        </p:attrNameLst>
                                      </p:cBhvr>
                                      <p:tavLst>
                                        <p:tav tm="0">
                                          <p:val>
                                            <p:strVal val="#ppt_h"/>
                                          </p:val>
                                        </p:tav>
                                        <p:tav tm="100000">
                                          <p:val>
                                            <p:strVal val="#ppt_h"/>
                                          </p:val>
                                        </p:tav>
                                      </p:tavLst>
                                    </p:anim>
                                    <p:animEffect transition="in" filter="fade">
                                      <p:cBhvr>
                                        <p:cTn id="63" dur="1000"/>
                                        <p:tgtEl>
                                          <p:spTgt spid="17"/>
                                        </p:tgtEl>
                                      </p:cBhvr>
                                    </p:animEffect>
                                  </p:childTnLst>
                                </p:cTn>
                              </p:par>
                            </p:childTnLst>
                          </p:cTn>
                        </p:par>
                        <p:par>
                          <p:cTn id="64" fill="hold">
                            <p:stCondLst>
                              <p:cond delay="42500"/>
                            </p:stCondLst>
                            <p:childTnLst>
                              <p:par>
                                <p:cTn id="65" presetID="10" presetClass="entr" presetSubtype="0"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2000"/>
                                        <p:tgtEl>
                                          <p:spTgt spid="19"/>
                                        </p:tgtEl>
                                      </p:cBhvr>
                                    </p:animEffect>
                                  </p:childTnLst>
                                </p:cTn>
                              </p:par>
                            </p:childTnLst>
                          </p:cTn>
                        </p:par>
                        <p:par>
                          <p:cTn id="68" fill="hold">
                            <p:stCondLst>
                              <p:cond delay="4450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2000"/>
                                        <p:tgtEl>
                                          <p:spTgt spid="20"/>
                                        </p:tgtEl>
                                      </p:cBhvr>
                                    </p:animEffect>
                                  </p:childTnLst>
                                </p:cTn>
                              </p:par>
                            </p:childTnLst>
                          </p:cTn>
                        </p:par>
                        <p:par>
                          <p:cTn id="72" fill="hold">
                            <p:stCondLst>
                              <p:cond delay="46500"/>
                            </p:stCondLst>
                            <p:childTnLst>
                              <p:par>
                                <p:cTn id="73" presetID="10" presetClass="exit" presetSubtype="0" fill="hold" grpId="1" nodeType="afterEffect">
                                  <p:stCondLst>
                                    <p:cond delay="2000"/>
                                  </p:stCondLst>
                                  <p:childTnLst>
                                    <p:animEffect transition="out" filter="fade">
                                      <p:cBhvr>
                                        <p:cTn id="74" dur="2000"/>
                                        <p:tgtEl>
                                          <p:spTgt spid="20"/>
                                        </p:tgtEl>
                                      </p:cBhvr>
                                    </p:animEffect>
                                    <p:set>
                                      <p:cBhvr>
                                        <p:cTn id="75" dur="1" fill="hold">
                                          <p:stCondLst>
                                            <p:cond delay="1999"/>
                                          </p:stCondLst>
                                        </p:cTn>
                                        <p:tgtEl>
                                          <p:spTgt spid="20"/>
                                        </p:tgtEl>
                                        <p:attrNameLst>
                                          <p:attrName>style.visibility</p:attrName>
                                        </p:attrNameLst>
                                      </p:cBhvr>
                                      <p:to>
                                        <p:strVal val="hidden"/>
                                      </p:to>
                                    </p:set>
                                  </p:childTnLst>
                                </p:cTn>
                              </p:par>
                            </p:childTnLst>
                          </p:cTn>
                        </p:par>
                        <p:par>
                          <p:cTn id="76" fill="hold">
                            <p:stCondLst>
                              <p:cond delay="50500"/>
                            </p:stCondLst>
                            <p:childTnLst>
                              <p:par>
                                <p:cTn id="77" presetID="10"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000"/>
                                        <p:tgtEl>
                                          <p:spTgt spid="21"/>
                                        </p:tgtEl>
                                      </p:cBhvr>
                                    </p:animEffect>
                                  </p:childTnLst>
                                </p:cTn>
                              </p:par>
                            </p:childTnLst>
                          </p:cTn>
                        </p:par>
                        <p:par>
                          <p:cTn id="80" fill="hold">
                            <p:stCondLst>
                              <p:cond delay="52500"/>
                            </p:stCondLst>
                            <p:childTnLst>
                              <p:par>
                                <p:cTn id="81" presetID="10" presetClass="entr" presetSubtype="0" fill="hold"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3" grpId="0"/>
      <p:bldP spid="23" grpId="1"/>
      <p:bldP spid="20" grpId="0"/>
      <p:bldP spid="20" grpId="1"/>
      <p:bldP spid="14" grpId="0"/>
      <p:bldP spid="14" grpId="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0"/>
          <p:cNvSpPr>
            <a:spLocks noGrp="1"/>
          </p:cNvSpPr>
          <p:nvPr>
            <p:ph type="title"/>
          </p:nvPr>
        </p:nvSpPr>
        <p:spPr>
          <a:xfrm>
            <a:off x="457200" y="-30163"/>
            <a:ext cx="8229600" cy="563563"/>
          </a:xfrm>
        </p:spPr>
        <p:txBody>
          <a:bodyPr/>
          <a:lstStyle/>
          <a:p>
            <a:r>
              <a:rPr lang="en-US" dirty="0" smtClean="0">
                <a:latin typeface="Arial" charset="0"/>
                <a:cs typeface="Arial" charset="0"/>
              </a:rPr>
              <a:t>Total Budget Deficit or Surplus</a:t>
            </a:r>
          </a:p>
        </p:txBody>
      </p:sp>
      <p:pic>
        <p:nvPicPr>
          <p:cNvPr id="4099" name="Picture 5" descr="Figure1-1.png"/>
          <p:cNvPicPr>
            <a:picLocks noChangeAspect="1"/>
          </p:cNvPicPr>
          <p:nvPr/>
        </p:nvPicPr>
        <p:blipFill>
          <a:blip r:embed="rId3" cstate="print"/>
          <a:srcRect/>
          <a:stretch>
            <a:fillRect/>
          </a:stretch>
        </p:blipFill>
        <p:spPr bwMode="auto">
          <a:xfrm>
            <a:off x="533400" y="1066800"/>
            <a:ext cx="8016875" cy="5105400"/>
          </a:xfrm>
          <a:prstGeom prst="rect">
            <a:avLst/>
          </a:prstGeom>
          <a:noFill/>
          <a:ln w="9525">
            <a:noFill/>
            <a:miter lim="800000"/>
            <a:headEnd/>
            <a:tailEnd/>
          </a:ln>
        </p:spPr>
      </p:pic>
      <p:sp>
        <p:nvSpPr>
          <p:cNvPr id="4100" name="TextBox 2"/>
          <p:cNvSpPr txBox="1">
            <a:spLocks noChangeArrowheads="1"/>
          </p:cNvSpPr>
          <p:nvPr/>
        </p:nvSpPr>
        <p:spPr bwMode="auto">
          <a:xfrm>
            <a:off x="836613" y="838200"/>
            <a:ext cx="2438400" cy="307975"/>
          </a:xfrm>
          <a:prstGeom prst="rect">
            <a:avLst/>
          </a:prstGeom>
          <a:noFill/>
          <a:ln w="9525">
            <a:noFill/>
            <a:miter lim="800000"/>
            <a:headEnd/>
            <a:tailEnd/>
          </a:ln>
        </p:spPr>
        <p:txBody>
          <a:bodyPr>
            <a:spAutoFit/>
          </a:bodyPr>
          <a:lstStyle/>
          <a:p>
            <a:r>
              <a:rPr lang="en-US" sz="1400">
                <a:cs typeface="Arial" charset="0"/>
              </a:rPr>
              <a:t>Percentage of GDP</a:t>
            </a:r>
          </a:p>
        </p:txBody>
      </p:sp>
      <p:sp>
        <p:nvSpPr>
          <p:cNvPr id="5" name="TextBox 4"/>
          <p:cNvSpPr txBox="1">
            <a:spLocks noChangeArrowheads="1"/>
          </p:cNvSpPr>
          <p:nvPr/>
        </p:nvSpPr>
        <p:spPr bwMode="auto">
          <a:xfrm>
            <a:off x="1447800" y="4343400"/>
            <a:ext cx="4343400" cy="830263"/>
          </a:xfrm>
          <a:prstGeom prst="rect">
            <a:avLst/>
          </a:prstGeom>
          <a:noFill/>
          <a:ln w="9525">
            <a:noFill/>
            <a:miter lim="800000"/>
            <a:headEnd/>
            <a:tailEnd/>
          </a:ln>
        </p:spPr>
        <p:txBody>
          <a:bodyPr>
            <a:spAutoFit/>
          </a:bodyPr>
          <a:lstStyle/>
          <a:p>
            <a:r>
              <a:rPr lang="en-US" sz="1600" b="1">
                <a:latin typeface="Calibri" pitchFamily="34" charset="0"/>
              </a:rPr>
              <a:t>Deficit: </a:t>
            </a:r>
            <a:r>
              <a:rPr lang="en-US" sz="1600">
                <a:latin typeface="Calibri" pitchFamily="34" charset="0"/>
              </a:rPr>
              <a:t>The amount by which the federal government’s total outlays exceed its total revenues in a given period, typically a fiscal year. </a:t>
            </a:r>
          </a:p>
        </p:txBody>
      </p:sp>
      <p:sp>
        <p:nvSpPr>
          <p:cNvPr id="7" name="TextBox 6"/>
          <p:cNvSpPr txBox="1">
            <a:spLocks noChangeArrowheads="1"/>
          </p:cNvSpPr>
          <p:nvPr/>
        </p:nvSpPr>
        <p:spPr bwMode="auto">
          <a:xfrm>
            <a:off x="1089025" y="1295400"/>
            <a:ext cx="4038600" cy="830263"/>
          </a:xfrm>
          <a:prstGeom prst="rect">
            <a:avLst/>
          </a:prstGeom>
          <a:noFill/>
          <a:ln w="9525">
            <a:noFill/>
            <a:miter lim="800000"/>
            <a:headEnd/>
            <a:tailEnd/>
          </a:ln>
        </p:spPr>
        <p:txBody>
          <a:bodyPr>
            <a:spAutoFit/>
          </a:bodyPr>
          <a:lstStyle/>
          <a:p>
            <a:r>
              <a:rPr lang="en-US" sz="1600" b="1">
                <a:latin typeface="Calibri" pitchFamily="34" charset="0"/>
              </a:rPr>
              <a:t>Surplus: </a:t>
            </a:r>
            <a:r>
              <a:rPr lang="en-US" sz="1600">
                <a:latin typeface="Calibri" pitchFamily="34" charset="0"/>
              </a:rPr>
              <a:t>The amount by which the federal government’s total revenues exceed its total outlays in a given period, typically a fiscal year. </a:t>
            </a:r>
          </a:p>
        </p:txBody>
      </p:sp>
    </p:spTree>
    <p:extLst>
      <p:ext uri="{BB962C8B-B14F-4D97-AF65-F5344CB8AC3E}">
        <p14:creationId xmlns:p14="http://schemas.microsoft.com/office/powerpoint/2010/main" val="58595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2000"/>
                            </p:stCondLst>
                            <p:childTnLst>
                              <p:par>
                                <p:cTn id="11" presetID="50" presetClass="entr" presetSubtype="0" decel="100000" fill="hold" grpId="0" nodeType="afterEffect">
                                  <p:stCondLst>
                                    <p:cond delay="30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DebtHeldbyPublic.png"/>
          <p:cNvPicPr>
            <a:picLocks noChangeAspect="1"/>
          </p:cNvPicPr>
          <p:nvPr/>
        </p:nvPicPr>
        <p:blipFill>
          <a:blip r:embed="rId2" cstate="print"/>
          <a:srcRect/>
          <a:stretch>
            <a:fillRect/>
          </a:stretch>
        </p:blipFill>
        <p:spPr bwMode="auto">
          <a:xfrm>
            <a:off x="723900" y="1066800"/>
            <a:ext cx="7658100" cy="5105400"/>
          </a:xfrm>
          <a:prstGeom prst="rect">
            <a:avLst/>
          </a:prstGeom>
          <a:noFill/>
          <a:ln w="9525">
            <a:noFill/>
            <a:miter lim="800000"/>
            <a:headEnd/>
            <a:tailEnd/>
          </a:ln>
        </p:spPr>
      </p:pic>
      <p:sp>
        <p:nvSpPr>
          <p:cNvPr id="5123" name="Title 1"/>
          <p:cNvSpPr>
            <a:spLocks noGrp="1"/>
          </p:cNvSpPr>
          <p:nvPr>
            <p:ph type="title"/>
          </p:nvPr>
        </p:nvSpPr>
        <p:spPr>
          <a:xfrm>
            <a:off x="457200" y="-30163"/>
            <a:ext cx="8229600" cy="563563"/>
          </a:xfrm>
        </p:spPr>
        <p:txBody>
          <a:bodyPr/>
          <a:lstStyle/>
          <a:p>
            <a:r>
              <a:rPr lang="en-US" dirty="0" smtClean="0">
                <a:latin typeface="Arial" charset="0"/>
                <a:cs typeface="Arial" charset="0"/>
              </a:rPr>
              <a:t>Debt Held by the Public</a:t>
            </a:r>
          </a:p>
        </p:txBody>
      </p:sp>
      <p:sp>
        <p:nvSpPr>
          <p:cNvPr id="5124" name="TextBox 3"/>
          <p:cNvSpPr txBox="1">
            <a:spLocks noChangeArrowheads="1"/>
          </p:cNvSpPr>
          <p:nvPr/>
        </p:nvSpPr>
        <p:spPr bwMode="auto">
          <a:xfrm>
            <a:off x="990600" y="835025"/>
            <a:ext cx="2438400" cy="307975"/>
          </a:xfrm>
          <a:prstGeom prst="rect">
            <a:avLst/>
          </a:prstGeom>
          <a:noFill/>
          <a:ln w="9525">
            <a:noFill/>
            <a:miter lim="800000"/>
            <a:headEnd/>
            <a:tailEnd/>
          </a:ln>
        </p:spPr>
        <p:txBody>
          <a:bodyPr>
            <a:spAutoFit/>
          </a:bodyPr>
          <a:lstStyle/>
          <a:p>
            <a:r>
              <a:rPr lang="en-US" sz="1400">
                <a:cs typeface="Arial" charset="0"/>
              </a:rPr>
              <a:t>Percentage of GDP</a:t>
            </a:r>
          </a:p>
        </p:txBody>
      </p:sp>
    </p:spTree>
    <p:extLst>
      <p:ext uri="{BB962C8B-B14F-4D97-AF65-F5344CB8AC3E}">
        <p14:creationId xmlns:p14="http://schemas.microsoft.com/office/powerpoint/2010/main" val="398373824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What are these graphs really telling us? Note that the graphs show revenue and outlays as a percentage of GDP, not absolute numbers. </a:t>
            </a:r>
            <a:br>
              <a:rPr lang="en-US" dirty="0" smtClean="0"/>
            </a:br>
            <a:r>
              <a:rPr lang="en-US" dirty="0" smtClean="0"/>
              <a:t/>
            </a:r>
            <a:br>
              <a:rPr lang="en-US" dirty="0" smtClean="0"/>
            </a:br>
            <a:r>
              <a:rPr lang="en-US" dirty="0" smtClean="0"/>
              <a:t>Here is an example of a graph that shows absolute numbers – though they are adjusted per capita.</a:t>
            </a:r>
            <a:endParaRPr lang="en-US" dirty="0"/>
          </a:p>
        </p:txBody>
      </p:sp>
    </p:spTree>
    <p:extLst>
      <p:ext uri="{BB962C8B-B14F-4D97-AF65-F5344CB8AC3E}">
        <p14:creationId xmlns:p14="http://schemas.microsoft.com/office/powerpoint/2010/main" val="16618358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apter 14 chart 1">
            <a:hlinkClick r:id="rId2"/>
          </p:cNvPr>
          <p:cNvPicPr>
            <a:picLocks noChangeAspect="1" noChangeArrowheads="1"/>
          </p:cNvPicPr>
          <p:nvPr/>
        </p:nvPicPr>
        <p:blipFill>
          <a:blip r:embed="rId3" cstate="print"/>
          <a:srcRect/>
          <a:stretch>
            <a:fillRect/>
          </a:stretch>
        </p:blipFill>
        <p:spPr bwMode="auto">
          <a:xfrm>
            <a:off x="1981200" y="152400"/>
            <a:ext cx="4800600" cy="6544101"/>
          </a:xfrm>
          <a:prstGeom prst="rect">
            <a:avLst/>
          </a:prstGeom>
          <a:noFill/>
        </p:spPr>
      </p:pic>
    </p:spTree>
    <p:extLst>
      <p:ext uri="{BB962C8B-B14F-4D97-AF65-F5344CB8AC3E}">
        <p14:creationId xmlns:p14="http://schemas.microsoft.com/office/powerpoint/2010/main" val="4528209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USDebt.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28599"/>
            <a:ext cx="5562600" cy="6493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1548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Some detail on the revenue side.</a:t>
            </a:r>
            <a:endParaRPr lang="en-US" dirty="0"/>
          </a:p>
        </p:txBody>
      </p:sp>
    </p:spTree>
    <p:extLst>
      <p:ext uri="{BB962C8B-B14F-4D97-AF65-F5344CB8AC3E}">
        <p14:creationId xmlns:p14="http://schemas.microsoft.com/office/powerpoint/2010/main" val="30699675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History of Taxation in the U.S</a:t>
            </a:r>
            <a:r>
              <a:rPr lang="en-US" dirty="0" smtClean="0"/>
              <a:t>.</a:t>
            </a:r>
            <a:br>
              <a:rPr lang="en-US" dirty="0" smtClean="0"/>
            </a:br>
            <a:r>
              <a:rPr lang="en-US" dirty="0" smtClean="0"/>
              <a:t/>
            </a:r>
            <a:br>
              <a:rPr lang="en-US" dirty="0" smtClean="0"/>
            </a:br>
            <a:r>
              <a:rPr lang="en-US" dirty="0" smtClean="0">
                <a:hlinkClick r:id="rId3"/>
              </a:rPr>
              <a:t>Tariffs</a:t>
            </a:r>
            <a:r>
              <a:rPr lang="en-US" dirty="0" smtClean="0"/>
              <a:t/>
            </a:r>
            <a:br>
              <a:rPr lang="en-US" dirty="0" smtClean="0"/>
            </a:br>
            <a:r>
              <a:rPr lang="en-US" dirty="0" smtClean="0">
                <a:hlinkClick r:id="rId4"/>
              </a:rPr>
              <a:t>Excise </a:t>
            </a:r>
            <a:r>
              <a:rPr lang="en-US" dirty="0" smtClean="0">
                <a:hlinkClick r:id="rId4"/>
              </a:rPr>
              <a:t>Taxes</a:t>
            </a:r>
            <a:endParaRPr lang="en-US" dirty="0"/>
          </a:p>
        </p:txBody>
      </p:sp>
    </p:spTree>
    <p:extLst>
      <p:ext uri="{BB962C8B-B14F-4D97-AF65-F5344CB8AC3E}">
        <p14:creationId xmlns:p14="http://schemas.microsoft.com/office/powerpoint/2010/main" val="1991750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Special attention will be paid to the U.S. and Texas Budgets (where money is drawn and where money is spent) and Budgetary Process </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hlinkClick r:id="rId2"/>
              </a:rPr>
              <a:t>Current Sources of Revenue FY11</a:t>
            </a:r>
            <a:r>
              <a:rPr lang="en-US" sz="4000" dirty="0" smtClean="0"/>
              <a:t/>
            </a:r>
            <a:br>
              <a:rPr lang="en-US" sz="4000" dirty="0" smtClean="0"/>
            </a:br>
            <a:r>
              <a:rPr lang="en-US" sz="4000" dirty="0" smtClean="0"/>
              <a:t/>
            </a:r>
            <a:br>
              <a:rPr lang="en-US" sz="4000" dirty="0" smtClean="0"/>
            </a:br>
            <a:r>
              <a:rPr lang="en-US" sz="3200" dirty="0" smtClean="0"/>
              <a:t>Individual Income Taxes</a:t>
            </a:r>
            <a:br>
              <a:rPr lang="en-US" sz="3200" dirty="0" smtClean="0"/>
            </a:br>
            <a:r>
              <a:rPr lang="en-US" sz="3200" dirty="0" smtClean="0"/>
              <a:t>Social Security Payroll Taxes</a:t>
            </a:r>
            <a:br>
              <a:rPr lang="en-US" sz="3200" dirty="0" smtClean="0"/>
            </a:br>
            <a:r>
              <a:rPr lang="en-US" sz="3200" dirty="0" smtClean="0"/>
              <a:t>Corporate Income Taxes</a:t>
            </a:r>
            <a:br>
              <a:rPr lang="en-US" sz="3200" dirty="0" smtClean="0"/>
            </a:br>
            <a:r>
              <a:rPr lang="en-US" sz="3200" dirty="0" smtClean="0"/>
              <a:t>Excise Taxes</a:t>
            </a:r>
            <a:br>
              <a:rPr lang="en-US" sz="3200" dirty="0" smtClean="0"/>
            </a:br>
            <a:r>
              <a:rPr lang="en-US" sz="3200" dirty="0" smtClean="0"/>
              <a:t>Medicare Payroll Taxes</a:t>
            </a:r>
            <a:br>
              <a:rPr lang="en-US" sz="3200" dirty="0" smtClean="0"/>
            </a:br>
            <a:r>
              <a:rPr lang="en-US" sz="3200" dirty="0" smtClean="0"/>
              <a:t>Unemployment Taxes</a:t>
            </a:r>
            <a:br>
              <a:rPr lang="en-US" sz="3200" dirty="0" smtClean="0"/>
            </a:br>
            <a:r>
              <a:rPr lang="en-US" sz="3200" dirty="0" smtClean="0"/>
              <a:t>Capital Gains Taxes</a:t>
            </a:r>
            <a:br>
              <a:rPr lang="en-US" sz="3200" dirty="0" smtClean="0"/>
            </a:br>
            <a:r>
              <a:rPr lang="en-US" sz="3200" dirty="0" smtClean="0"/>
              <a:t>Estate Taxes</a:t>
            </a:r>
            <a:br>
              <a:rPr lang="en-US" sz="3200" dirty="0" smtClean="0"/>
            </a:br>
            <a:r>
              <a:rPr lang="en-US" sz="3200" dirty="0" smtClean="0"/>
              <a:t> Borrowing </a:t>
            </a:r>
            <a:br>
              <a:rPr lang="en-US" sz="3200" dirty="0" smtClean="0"/>
            </a:br>
            <a:r>
              <a:rPr lang="en-US" sz="3200" dirty="0" smtClean="0"/>
              <a:t>Other </a:t>
            </a:r>
            <a:endParaRPr lang="en-US" sz="3200" dirty="0"/>
          </a:p>
        </p:txBody>
      </p:sp>
    </p:spTree>
    <p:extLst>
      <p:ext uri="{BB962C8B-B14F-4D97-AF65-F5344CB8AC3E}">
        <p14:creationId xmlns:p14="http://schemas.microsoft.com/office/powerpoint/2010/main" val="15017029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following graph shows what percentage of revenues come from different sources.</a:t>
            </a:r>
            <a:endParaRPr lang="en-US" dirty="0"/>
          </a:p>
        </p:txBody>
      </p:sp>
    </p:spTree>
    <p:extLst>
      <p:ext uri="{BB962C8B-B14F-4D97-AF65-F5344CB8AC3E}">
        <p14:creationId xmlns:p14="http://schemas.microsoft.com/office/powerpoint/2010/main" val="29633515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descr="File:U.S. Federal Receipts - FY 2007.png">
            <a:hlinkClick r:id="rId2"/>
          </p:cNvPr>
          <p:cNvPicPr>
            <a:picLocks noChangeAspect="1" noChangeArrowheads="1"/>
          </p:cNvPicPr>
          <p:nvPr/>
        </p:nvPicPr>
        <p:blipFill>
          <a:blip r:embed="rId3" cstate="print"/>
          <a:srcRect/>
          <a:stretch>
            <a:fillRect/>
          </a:stretch>
        </p:blipFill>
        <p:spPr bwMode="auto">
          <a:xfrm>
            <a:off x="762000" y="609600"/>
            <a:ext cx="7620000" cy="5715000"/>
          </a:xfrm>
          <a:prstGeom prst="rect">
            <a:avLst/>
          </a:prstGeom>
          <a:noFill/>
        </p:spPr>
      </p:pic>
    </p:spTree>
    <p:extLst>
      <p:ext uri="{BB962C8B-B14F-4D97-AF65-F5344CB8AC3E}">
        <p14:creationId xmlns:p14="http://schemas.microsoft.com/office/powerpoint/2010/main" val="271945512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largest source of revenue is the </a:t>
            </a:r>
            <a:r>
              <a:rPr lang="en-US" dirty="0" smtClean="0">
                <a:hlinkClick r:id="rId2"/>
              </a:rPr>
              <a:t>income tax</a:t>
            </a:r>
            <a:r>
              <a:rPr lang="en-US" dirty="0" smtClean="0"/>
              <a:t>. This is followed by payroll taxes (Social Security and Medicare</a:t>
            </a:r>
            <a:r>
              <a:rPr lang="en-US" dirty="0" smtClean="0"/>
              <a:t>), then the corporate tax. </a:t>
            </a:r>
            <a:endParaRPr lang="en-US" dirty="0"/>
          </a:p>
        </p:txBody>
      </p:sp>
    </p:spTree>
    <p:extLst>
      <p:ext uri="{BB962C8B-B14F-4D97-AF65-F5344CB8AC3E}">
        <p14:creationId xmlns:p14="http://schemas.microsoft.com/office/powerpoint/2010/main" val="402860619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hlinkClick r:id="rId2"/>
              </a:rPr>
              <a:t>Click here for the current effective tax rates</a:t>
            </a:r>
            <a:endParaRPr lang="en-US" dirty="0"/>
          </a:p>
        </p:txBody>
      </p:sp>
    </p:spTree>
    <p:extLst>
      <p:ext uri="{BB962C8B-B14F-4D97-AF65-F5344CB8AC3E}">
        <p14:creationId xmlns:p14="http://schemas.microsoft.com/office/powerpoint/2010/main" val="172277293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Related Topics</a:t>
            </a:r>
            <a:br>
              <a:rPr lang="en-US" dirty="0" smtClean="0"/>
            </a:br>
            <a:r>
              <a:rPr lang="en-US" dirty="0" smtClean="0"/>
              <a:t/>
            </a:r>
            <a:br>
              <a:rPr lang="en-US" dirty="0" smtClean="0"/>
            </a:br>
            <a:r>
              <a:rPr lang="en-US" dirty="0" smtClean="0">
                <a:hlinkClick r:id="rId2"/>
              </a:rPr>
              <a:t>The 16</a:t>
            </a:r>
            <a:r>
              <a:rPr lang="en-US" baseline="30000" dirty="0" smtClean="0">
                <a:hlinkClick r:id="rId2"/>
              </a:rPr>
              <a:t>th</a:t>
            </a:r>
            <a:r>
              <a:rPr lang="en-US" dirty="0" smtClean="0">
                <a:hlinkClick r:id="rId2"/>
              </a:rPr>
              <a:t> Amendment</a:t>
            </a:r>
            <a:r>
              <a:rPr lang="en-US" dirty="0" smtClean="0"/>
              <a:t/>
            </a:r>
            <a:br>
              <a:rPr lang="en-US" dirty="0" smtClean="0"/>
            </a:br>
            <a:r>
              <a:rPr lang="en-US" dirty="0" smtClean="0">
                <a:hlinkClick r:id="rId3"/>
              </a:rPr>
              <a:t>Tax Rates</a:t>
            </a:r>
            <a:r>
              <a:rPr lang="en-US" dirty="0" smtClean="0"/>
              <a:t/>
            </a:r>
            <a:br>
              <a:rPr lang="en-US" dirty="0" smtClean="0"/>
            </a:br>
            <a:r>
              <a:rPr lang="en-US" dirty="0" smtClean="0">
                <a:hlinkClick r:id="rId4"/>
              </a:rPr>
              <a:t>The </a:t>
            </a:r>
            <a:r>
              <a:rPr lang="en-US" dirty="0" err="1" smtClean="0">
                <a:hlinkClick r:id="rId4"/>
              </a:rPr>
              <a:t>Laffer</a:t>
            </a:r>
            <a:r>
              <a:rPr lang="en-US" dirty="0" smtClean="0">
                <a:hlinkClick r:id="rId4"/>
              </a:rPr>
              <a:t> Curve</a:t>
            </a:r>
            <a:r>
              <a:rPr lang="en-US" dirty="0" smtClean="0"/>
              <a:t/>
            </a:r>
            <a:br>
              <a:rPr lang="en-US" dirty="0" smtClean="0"/>
            </a:br>
            <a:r>
              <a:rPr lang="en-US" dirty="0" smtClean="0">
                <a:hlinkClick r:id="rId5"/>
              </a:rPr>
              <a:t>Progressive Taxation</a:t>
            </a:r>
            <a:r>
              <a:rPr lang="en-US" dirty="0" smtClean="0"/>
              <a:t/>
            </a:r>
            <a:br>
              <a:rPr lang="en-US" dirty="0" smtClean="0"/>
            </a:br>
            <a:r>
              <a:rPr lang="en-US" dirty="0" smtClean="0">
                <a:hlinkClick r:id="rId6"/>
              </a:rPr>
              <a:t>State Income Taxes</a:t>
            </a:r>
            <a:endParaRPr lang="en-US" dirty="0"/>
          </a:p>
        </p:txBody>
      </p:sp>
    </p:spTree>
    <p:extLst>
      <p:ext uri="{BB962C8B-B14F-4D97-AF65-F5344CB8AC3E}">
        <p14:creationId xmlns:p14="http://schemas.microsoft.com/office/powerpoint/2010/main" val="7707692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Social Security Payroll Taxes</a:t>
            </a:r>
            <a:r>
              <a:rPr lang="en-US" dirty="0" smtClean="0"/>
              <a:t>. </a:t>
            </a:r>
            <a:br>
              <a:rPr lang="en-US" dirty="0" smtClean="0"/>
            </a:br>
            <a:r>
              <a:rPr lang="en-US" dirty="0" smtClean="0"/>
              <a:t/>
            </a:r>
            <a:br>
              <a:rPr lang="en-US" dirty="0" smtClean="0"/>
            </a:br>
            <a:r>
              <a:rPr lang="en-US" dirty="0" smtClean="0">
                <a:hlinkClick r:id="rId3"/>
              </a:rPr>
              <a:t>The Social Security Act of 1935</a:t>
            </a:r>
            <a:r>
              <a:rPr lang="en-US" dirty="0" smtClean="0"/>
              <a:t/>
            </a:r>
            <a:br>
              <a:rPr lang="en-US" dirty="0" smtClean="0"/>
            </a:br>
            <a:r>
              <a:rPr lang="en-US" dirty="0" smtClean="0">
                <a:hlinkClick r:id="rId4"/>
              </a:rPr>
              <a:t>Legislative History</a:t>
            </a:r>
            <a:r>
              <a:rPr lang="en-US" dirty="0" smtClean="0"/>
              <a:t/>
            </a:r>
            <a:br>
              <a:rPr lang="en-US" dirty="0" smtClean="0"/>
            </a:br>
            <a:r>
              <a:rPr lang="en-US" dirty="0" smtClean="0">
                <a:hlinkClick r:id="rId5"/>
              </a:rPr>
              <a:t>Social Security</a:t>
            </a:r>
            <a:endParaRPr lang="en-US" dirty="0"/>
          </a:p>
        </p:txBody>
      </p:sp>
    </p:spTree>
    <p:extLst>
      <p:ext uri="{BB962C8B-B14F-4D97-AF65-F5344CB8AC3E}">
        <p14:creationId xmlns:p14="http://schemas.microsoft.com/office/powerpoint/2010/main" val="40054382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Medicare Payroll Taxes</a:t>
            </a:r>
            <a:br>
              <a:rPr lang="en-US" dirty="0" smtClean="0"/>
            </a:br>
            <a:r>
              <a:rPr lang="en-US" dirty="0" smtClean="0"/>
              <a:t/>
            </a:r>
            <a:br>
              <a:rPr lang="en-US" dirty="0" smtClean="0"/>
            </a:br>
            <a:r>
              <a:rPr lang="en-US" dirty="0" smtClean="0">
                <a:hlinkClick r:id="rId2"/>
              </a:rPr>
              <a:t>Medicare</a:t>
            </a:r>
            <a:endParaRPr lang="en-US" dirty="0"/>
          </a:p>
        </p:txBody>
      </p:sp>
    </p:spTree>
    <p:extLst>
      <p:ext uri="{BB962C8B-B14F-4D97-AF65-F5344CB8AC3E}">
        <p14:creationId xmlns:p14="http://schemas.microsoft.com/office/powerpoint/2010/main" val="389505247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Corporate Income Taxes</a:t>
            </a:r>
            <a:endParaRPr lang="en-US" dirty="0"/>
          </a:p>
        </p:txBody>
      </p:sp>
    </p:spTree>
    <p:extLst>
      <p:ext uri="{BB962C8B-B14F-4D97-AF65-F5344CB8AC3E}">
        <p14:creationId xmlns:p14="http://schemas.microsoft.com/office/powerpoint/2010/main" val="16047813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Excise Taxes are generally imposed as additional charges on items to impact (usually discourage) behavior, or address consequences of the action. These are also called </a:t>
            </a:r>
            <a:r>
              <a:rPr lang="en-US" dirty="0" smtClean="0">
                <a:hlinkClick r:id="rId2"/>
              </a:rPr>
              <a:t>sin taxes </a:t>
            </a:r>
            <a:r>
              <a:rPr lang="en-US" dirty="0" smtClean="0"/>
              <a:t>and are imposed on alcohol, </a:t>
            </a:r>
            <a:r>
              <a:rPr lang="en-US" dirty="0" smtClean="0">
                <a:hlinkClick r:id="rId3"/>
              </a:rPr>
              <a:t>cigarettes</a:t>
            </a:r>
            <a:r>
              <a:rPr lang="en-US" dirty="0" smtClean="0"/>
              <a:t> and </a:t>
            </a:r>
            <a:r>
              <a:rPr lang="en-US" dirty="0" smtClean="0">
                <a:hlinkClick r:id="rId4"/>
              </a:rPr>
              <a:t>gasoline</a:t>
            </a:r>
            <a:r>
              <a:rPr lang="en-US" dirty="0" smtClean="0"/>
              <a:t>. </a:t>
            </a:r>
            <a:endParaRPr lang="en-US" dirty="0"/>
          </a:p>
        </p:txBody>
      </p:sp>
    </p:spTree>
    <p:extLst>
      <p:ext uri="{BB962C8B-B14F-4D97-AF65-F5344CB8AC3E}">
        <p14:creationId xmlns:p14="http://schemas.microsoft.com/office/powerpoint/2010/main" val="4275982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We will look at the nature and history of each, and come to terms with the current budgetary circumstances on each level.</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tax serves a regulatory tool.  Proposals are regularly made to legalize activities like drug consumption and prostitution and tax them as well. </a:t>
            </a:r>
            <a:endParaRPr lang="en-US" dirty="0"/>
          </a:p>
        </p:txBody>
      </p:sp>
    </p:spTree>
    <p:extLst>
      <p:ext uri="{BB962C8B-B14F-4D97-AF65-F5344CB8AC3E}">
        <p14:creationId xmlns:p14="http://schemas.microsoft.com/office/powerpoint/2010/main" val="361971513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Smaller sources of revenue include: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hlinkClick r:id="rId2"/>
              </a:rPr>
              <a:t>Unemployment Taxes</a:t>
            </a:r>
            <a:r>
              <a:rPr lang="en-US" dirty="0" smtClean="0"/>
              <a:t/>
            </a:r>
            <a:br>
              <a:rPr lang="en-US" dirty="0" smtClean="0"/>
            </a:br>
            <a:r>
              <a:rPr lang="en-US" dirty="0">
                <a:hlinkClick r:id="rId3"/>
              </a:rPr>
              <a:t>Estate </a:t>
            </a:r>
            <a:r>
              <a:rPr lang="en-US" dirty="0" smtClean="0">
                <a:hlinkClick r:id="rId3"/>
              </a:rPr>
              <a:t>Taxes</a:t>
            </a:r>
            <a:r>
              <a:rPr lang="en-US" dirty="0" smtClean="0"/>
              <a:t/>
            </a:r>
            <a:br>
              <a:rPr lang="en-US" dirty="0" smtClean="0"/>
            </a:br>
            <a:r>
              <a:rPr lang="en-US" dirty="0">
                <a:hlinkClick r:id="rId4" action="ppaction://hlinkfile"/>
              </a:rPr>
              <a:t>Capital Gains </a:t>
            </a:r>
            <a:r>
              <a:rPr lang="en-US" dirty="0" smtClean="0">
                <a:hlinkClick r:id="rId4" action="ppaction://hlinkfile"/>
              </a:rPr>
              <a:t>Taxes</a:t>
            </a:r>
            <a:endParaRPr lang="en-US" dirty="0"/>
          </a:p>
        </p:txBody>
      </p:sp>
    </p:spTree>
    <p:extLst>
      <p:ext uri="{BB962C8B-B14F-4D97-AF65-F5344CB8AC3E}">
        <p14:creationId xmlns:p14="http://schemas.microsoft.com/office/powerpoint/2010/main" val="216990077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Borrowing</a:t>
            </a:r>
            <a:endParaRPr lang="en-US" dirty="0"/>
          </a:p>
        </p:txBody>
      </p:sp>
    </p:spTree>
    <p:extLst>
      <p:ext uri="{BB962C8B-B14F-4D97-AF65-F5344CB8AC3E}">
        <p14:creationId xmlns:p14="http://schemas.microsoft.com/office/powerpoint/2010/main" val="47229440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Rarely does government collect enough in taxes to pay for spending. Money not collected in taxes is borrowed, largely by selling bonds in the open market.</a:t>
            </a:r>
            <a:endParaRPr lang="en-US" dirty="0"/>
          </a:p>
        </p:txBody>
      </p:sp>
    </p:spTree>
    <p:extLst>
      <p:ext uri="{BB962C8B-B14F-4D97-AF65-F5344CB8AC3E}">
        <p14:creationId xmlns:p14="http://schemas.microsoft.com/office/powerpoint/2010/main" val="152642389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Borrowing</a:t>
            </a:r>
            <a:br>
              <a:rPr lang="en-US" dirty="0" smtClean="0"/>
            </a:br>
            <a:r>
              <a:rPr lang="en-US" dirty="0" smtClean="0"/>
              <a:t/>
            </a:r>
            <a:br>
              <a:rPr lang="en-US" dirty="0" smtClean="0"/>
            </a:br>
            <a:r>
              <a:rPr lang="en-US" dirty="0" smtClean="0">
                <a:hlinkClick r:id="rId2"/>
              </a:rPr>
              <a:t>Government Debt</a:t>
            </a:r>
            <a:r>
              <a:rPr lang="en-US" dirty="0" smtClean="0"/>
              <a:t>.</a:t>
            </a:r>
            <a:br>
              <a:rPr lang="en-US" dirty="0" smtClean="0"/>
            </a:br>
            <a:r>
              <a:rPr lang="en-US" dirty="0" smtClean="0">
                <a:hlinkClick r:id="rId3"/>
              </a:rPr>
              <a:t>The Bond Market</a:t>
            </a:r>
            <a:r>
              <a:rPr lang="en-US" dirty="0" smtClean="0"/>
              <a:t>.</a:t>
            </a:r>
            <a:br>
              <a:rPr lang="en-US" dirty="0" smtClean="0"/>
            </a:br>
            <a:r>
              <a:rPr lang="en-US" dirty="0" smtClean="0">
                <a:hlinkClick r:id="rId4"/>
              </a:rPr>
              <a:t>Government Bond</a:t>
            </a:r>
            <a:r>
              <a:rPr lang="en-US" dirty="0" smtClean="0"/>
              <a:t>.</a:t>
            </a:r>
            <a:br>
              <a:rPr lang="en-US" dirty="0" smtClean="0"/>
            </a:br>
            <a:r>
              <a:rPr lang="en-US" dirty="0" smtClean="0">
                <a:hlinkClick r:id="rId5"/>
              </a:rPr>
              <a:t>U.S. Treasury Securities</a:t>
            </a:r>
            <a:r>
              <a:rPr lang="en-US" dirty="0" smtClean="0"/>
              <a:t>.</a:t>
            </a:r>
            <a:br>
              <a:rPr lang="en-US" dirty="0" smtClean="0"/>
            </a:br>
            <a:r>
              <a:rPr lang="en-US" dirty="0" smtClean="0">
                <a:hlinkClick r:id="rId6"/>
              </a:rPr>
              <a:t>Bureau of the Public Debt</a:t>
            </a:r>
            <a:r>
              <a:rPr lang="en-US" dirty="0" smtClean="0"/>
              <a:t>.</a:t>
            </a:r>
            <a:br>
              <a:rPr lang="en-US" dirty="0" smtClean="0"/>
            </a:br>
            <a:endParaRPr lang="en-US" dirty="0"/>
          </a:p>
        </p:txBody>
      </p:sp>
    </p:spTree>
    <p:extLst>
      <p:ext uri="{BB962C8B-B14F-4D97-AF65-F5344CB8AC3E}">
        <p14:creationId xmlns:p14="http://schemas.microsoft.com/office/powerpoint/2010/main" val="378841915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Overtime, repeated deficits have lead to the development of a large debt. Since 1917, Congress has set a limit on how much debt the government can hold – </a:t>
            </a:r>
            <a:r>
              <a:rPr lang="en-US" dirty="0" smtClean="0">
                <a:hlinkClick r:id="rId2"/>
              </a:rPr>
              <a:t>the debt ceiling</a:t>
            </a:r>
            <a:r>
              <a:rPr lang="en-US" dirty="0" smtClean="0"/>
              <a:t>. It tends to be pushed back when necessary. </a:t>
            </a:r>
            <a:endParaRPr lang="en-US" dirty="0"/>
          </a:p>
        </p:txBody>
      </p:sp>
    </p:spTree>
    <p:extLst>
      <p:ext uri="{BB962C8B-B14F-4D97-AF65-F5344CB8AC3E}">
        <p14:creationId xmlns:p14="http://schemas.microsoft.com/office/powerpoint/2010/main" val="399117389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hlinkClick r:id="rId2"/>
              </a:rPr>
              <a:t>U.S. National Debt</a:t>
            </a:r>
            <a:r>
              <a:rPr lang="en-US" dirty="0" smtClean="0"/>
              <a:t/>
            </a:r>
            <a:br>
              <a:rPr lang="en-US" dirty="0" smtClean="0"/>
            </a:br>
            <a:r>
              <a:rPr lang="en-US" dirty="0" smtClean="0"/>
              <a:t/>
            </a:r>
            <a:br>
              <a:rPr lang="en-US" dirty="0" smtClean="0"/>
            </a:br>
            <a:r>
              <a:rPr lang="en-US" dirty="0" smtClean="0">
                <a:hlinkClick r:id="rId3"/>
              </a:rPr>
              <a:t>The Debt Ceiling</a:t>
            </a:r>
            <a:endParaRPr lang="en-US" dirty="0" smtClean="0"/>
          </a:p>
        </p:txBody>
      </p:sp>
    </p:spTree>
    <p:extLst>
      <p:ext uri="{BB962C8B-B14F-4D97-AF65-F5344CB8AC3E}">
        <p14:creationId xmlns:p14="http://schemas.microsoft.com/office/powerpoint/2010/main" val="41364924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Outlays</a:t>
            </a:r>
            <a:br>
              <a:rPr lang="en-US" dirty="0" smtClean="0"/>
            </a:br>
            <a:r>
              <a:rPr lang="en-US" dirty="0" smtClean="0"/>
              <a:t>(Expenditures) </a:t>
            </a:r>
          </a:p>
        </p:txBody>
      </p:sp>
    </p:spTree>
    <p:extLst>
      <p:ext uri="{BB962C8B-B14F-4D97-AF65-F5344CB8AC3E}">
        <p14:creationId xmlns:p14="http://schemas.microsoft.com/office/powerpoint/2010/main" val="233020679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U.S. Federal Spending - FY 2007.png">
            <a:hlinkClick r:id="rId2"/>
          </p:cNvPr>
          <p:cNvPicPr>
            <a:picLocks noChangeAspect="1" noChangeArrowheads="1"/>
          </p:cNvPicPr>
          <p:nvPr/>
        </p:nvPicPr>
        <p:blipFill>
          <a:blip r:embed="rId3" cstate="print"/>
          <a:srcRect/>
          <a:stretch>
            <a:fillRect/>
          </a:stretch>
        </p:blipFill>
        <p:spPr bwMode="auto">
          <a:xfrm>
            <a:off x="762000" y="609600"/>
            <a:ext cx="7620000" cy="5715000"/>
          </a:xfrm>
          <a:prstGeom prst="rect">
            <a:avLst/>
          </a:prstGeom>
          <a:noFill/>
        </p:spPr>
      </p:pic>
    </p:spTree>
    <p:extLst>
      <p:ext uri="{BB962C8B-B14F-4D97-AF65-F5344CB8AC3E}">
        <p14:creationId xmlns:p14="http://schemas.microsoft.com/office/powerpoint/2010/main" val="255031820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Current Policy Outlays</a:t>
            </a:r>
            <a:br>
              <a:rPr lang="en-US" dirty="0" smtClean="0"/>
            </a:br>
            <a:r>
              <a:rPr lang="en-US" dirty="0" smtClean="0"/>
              <a:t/>
            </a:r>
            <a:br>
              <a:rPr lang="en-US" dirty="0" smtClean="0"/>
            </a:br>
            <a:r>
              <a:rPr lang="en-US" dirty="0" smtClean="0"/>
              <a:t>Security Discretionary</a:t>
            </a:r>
            <a:br>
              <a:rPr lang="en-US" dirty="0" smtClean="0"/>
            </a:br>
            <a:r>
              <a:rPr lang="en-US" dirty="0" smtClean="0"/>
              <a:t>Non-Security Discretionary</a:t>
            </a:r>
            <a:br>
              <a:rPr lang="en-US" dirty="0" smtClean="0"/>
            </a:br>
            <a:r>
              <a:rPr lang="en-US" dirty="0" smtClean="0"/>
              <a:t>Social Security</a:t>
            </a:r>
            <a:br>
              <a:rPr lang="en-US" dirty="0" smtClean="0"/>
            </a:br>
            <a:r>
              <a:rPr lang="en-US" dirty="0" smtClean="0"/>
              <a:t>Medicare</a:t>
            </a:r>
            <a:br>
              <a:rPr lang="en-US" dirty="0" smtClean="0"/>
            </a:br>
            <a:r>
              <a:rPr lang="en-US" dirty="0" smtClean="0"/>
              <a:t>Medicaid</a:t>
            </a:r>
            <a:br>
              <a:rPr lang="en-US" dirty="0" smtClean="0"/>
            </a:br>
            <a:r>
              <a:rPr lang="en-US" dirty="0" smtClean="0"/>
              <a:t>Other Mandatory Programs</a:t>
            </a:r>
            <a:br>
              <a:rPr lang="en-US" dirty="0" smtClean="0"/>
            </a:br>
            <a:r>
              <a:rPr lang="en-US" dirty="0" smtClean="0"/>
              <a:t>Net Interest</a:t>
            </a:r>
          </a:p>
        </p:txBody>
      </p:sp>
    </p:spTree>
    <p:extLst>
      <p:ext uri="{BB962C8B-B14F-4D97-AF65-F5344CB8AC3E}">
        <p14:creationId xmlns:p14="http://schemas.microsoft.com/office/powerpoint/2010/main" val="134627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endParaRPr lang="en-US" dirty="0"/>
          </a:p>
        </p:txBody>
      </p:sp>
    </p:spTree>
    <p:extLst>
      <p:ext uri="{BB962C8B-B14F-4D97-AF65-F5344CB8AC3E}">
        <p14:creationId xmlns:p14="http://schemas.microsoft.com/office/powerpoint/2010/main" val="153333165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Note: There is a distinction between discretionary and non-discretionary spending.</a:t>
            </a:r>
          </a:p>
        </p:txBody>
      </p:sp>
    </p:spTree>
    <p:extLst>
      <p:ext uri="{BB962C8B-B14F-4D97-AF65-F5344CB8AC3E}">
        <p14:creationId xmlns:p14="http://schemas.microsoft.com/office/powerpoint/2010/main" val="166457007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Discretionary spending refers to spending that is optional, that means it has to be renewed one a yearly basis. The largest category of discretionary spending is defense.</a:t>
            </a:r>
          </a:p>
        </p:txBody>
      </p:sp>
    </p:spTree>
    <p:extLst>
      <p:ext uri="{BB962C8B-B14F-4D97-AF65-F5344CB8AC3E}">
        <p14:creationId xmlns:p14="http://schemas.microsoft.com/office/powerpoint/2010/main" val="170249074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Other discretionary spending includes expenditures on education, </a:t>
            </a:r>
            <a:r>
              <a:rPr lang="en-US" dirty="0" smtClean="0"/>
              <a:t>housing</a:t>
            </a:r>
            <a:r>
              <a:rPr lang="en-US" dirty="0" smtClean="0"/>
              <a:t>, etc… </a:t>
            </a:r>
            <a:endParaRPr lang="en-US" dirty="0"/>
          </a:p>
        </p:txBody>
      </p:sp>
    </p:spTree>
    <p:extLst>
      <p:ext uri="{BB962C8B-B14F-4D97-AF65-F5344CB8AC3E}">
        <p14:creationId xmlns:p14="http://schemas.microsoft.com/office/powerpoint/2010/main" val="91367785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Non-Discretionary </a:t>
            </a:r>
            <a:r>
              <a:rPr lang="en-US" dirty="0" smtClean="0"/>
              <a:t>spending refers to spending that is mandated by law. Some are entitlements such as Social Security and Medicare. Some, such as payments on the national debt are necessary in order for the nation to remain solvent.</a:t>
            </a:r>
          </a:p>
        </p:txBody>
      </p:sp>
    </p:spTree>
    <p:extLst>
      <p:ext uri="{BB962C8B-B14F-4D97-AF65-F5344CB8AC3E}">
        <p14:creationId xmlns:p14="http://schemas.microsoft.com/office/powerpoint/2010/main" val="81034870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75% of national spending is on non-discretionary and defense spending</a:t>
            </a:r>
            <a:r>
              <a:rPr lang="en-US" dirty="0" smtClean="0"/>
              <a:t>.</a:t>
            </a:r>
            <a:endParaRPr lang="en-US" dirty="0" smtClean="0"/>
          </a:p>
        </p:txBody>
      </p:sp>
    </p:spTree>
    <p:extLst>
      <p:ext uri="{BB962C8B-B14F-4D97-AF65-F5344CB8AC3E}">
        <p14:creationId xmlns:p14="http://schemas.microsoft.com/office/powerpoint/2010/main" val="44878652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It’s been suggested that people may have a clearer idea of what their money is being spent on if their tax bill comes with a receipt.</a:t>
            </a:r>
            <a:br>
              <a:rPr lang="en-US" dirty="0" smtClean="0"/>
            </a:br>
            <a:r>
              <a:rPr lang="en-US" dirty="0" smtClean="0"/>
              <a:t/>
            </a:r>
            <a:br>
              <a:rPr lang="en-US" dirty="0" smtClean="0"/>
            </a:br>
            <a:r>
              <a:rPr lang="en-US" dirty="0" smtClean="0"/>
              <a:t>Here’s an example.</a:t>
            </a:r>
            <a:endParaRPr lang="en-US" dirty="0"/>
          </a:p>
        </p:txBody>
      </p:sp>
    </p:spTree>
    <p:extLst>
      <p:ext uri="{BB962C8B-B14F-4D97-AF65-F5344CB8AC3E}">
        <p14:creationId xmlns:p14="http://schemas.microsoft.com/office/powerpoint/2010/main" val="301006533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TaxpayerReceipt"/>
          <p:cNvPicPr>
            <a:picLocks noChangeAspect="1" noChangeArrowheads="1"/>
          </p:cNvPicPr>
          <p:nvPr/>
        </p:nvPicPr>
        <p:blipFill>
          <a:blip r:embed="rId2" cstate="print"/>
          <a:srcRect/>
          <a:stretch>
            <a:fillRect/>
          </a:stretch>
        </p:blipFill>
        <p:spPr bwMode="auto">
          <a:xfrm>
            <a:off x="2209800" y="152400"/>
            <a:ext cx="4343400" cy="6489186"/>
          </a:xfrm>
          <a:prstGeom prst="rect">
            <a:avLst/>
          </a:prstGeom>
          <a:noFill/>
        </p:spPr>
      </p:pic>
    </p:spTree>
    <p:extLst>
      <p:ext uri="{BB962C8B-B14F-4D97-AF65-F5344CB8AC3E}">
        <p14:creationId xmlns:p14="http://schemas.microsoft.com/office/powerpoint/2010/main" val="35200666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The Texas Budget</a:t>
            </a:r>
            <a:br>
              <a:rPr lang="en-US" dirty="0" smtClean="0"/>
            </a:br>
            <a:r>
              <a:rPr lang="en-US" dirty="0" smtClean="0"/>
              <a:t/>
            </a:r>
            <a:br>
              <a:rPr lang="en-US" dirty="0" smtClean="0"/>
            </a:br>
            <a:r>
              <a:rPr lang="en-US" dirty="0" smtClean="0"/>
              <a:t>The </a:t>
            </a:r>
            <a:r>
              <a:rPr lang="en-US" dirty="0" smtClean="0">
                <a:hlinkClick r:id="rId2"/>
              </a:rPr>
              <a:t>process for the 2012-2013 biennium</a:t>
            </a:r>
            <a:r>
              <a:rPr lang="en-US" dirty="0" smtClean="0"/>
              <a:t> from the Legislative Reference Library of Texas.</a:t>
            </a:r>
            <a:endParaRPr lang="en-US" dirty="0" smtClean="0"/>
          </a:p>
        </p:txBody>
      </p:sp>
    </p:spTree>
    <p:extLst>
      <p:ext uri="{BB962C8B-B14F-4D97-AF65-F5344CB8AC3E}">
        <p14:creationId xmlns:p14="http://schemas.microsoft.com/office/powerpoint/2010/main" val="238626937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Recent Facts About the 2010 – 2011 Texas Budget</a:t>
            </a:r>
            <a:br>
              <a:rPr lang="en-US" dirty="0" smtClean="0"/>
            </a:br>
            <a:r>
              <a:rPr lang="en-US" dirty="0" smtClean="0"/>
              <a:t/>
            </a:r>
            <a:br>
              <a:rPr lang="en-US" dirty="0" smtClean="0"/>
            </a:br>
            <a:r>
              <a:rPr lang="en-US" dirty="0" smtClean="0"/>
              <a:t>Revenue: $182.188 Billion</a:t>
            </a:r>
            <a:br>
              <a:rPr lang="en-US" dirty="0" smtClean="0"/>
            </a:br>
            <a:r>
              <a:rPr lang="en-US" dirty="0" smtClean="0"/>
              <a:t>Outlays: $182.188 Billion</a:t>
            </a:r>
            <a:endParaRPr lang="en-US" dirty="0"/>
          </a:p>
        </p:txBody>
      </p:sp>
    </p:spTree>
    <p:extLst>
      <p:ext uri="{BB962C8B-B14F-4D97-AF65-F5344CB8AC3E}">
        <p14:creationId xmlns:p14="http://schemas.microsoft.com/office/powerpoint/2010/main" val="3444938495"/>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r>
              <a:rPr lang="en-US" dirty="0" smtClean="0"/>
              <a:t>Revenues</a:t>
            </a:r>
            <a:br>
              <a:rPr lang="en-US" dirty="0" smtClean="0"/>
            </a:br>
            <a:r>
              <a:rPr lang="en-US" dirty="0" smtClean="0"/>
              <a:t/>
            </a:r>
            <a:br>
              <a:rPr lang="en-US" dirty="0" smtClean="0"/>
            </a:br>
            <a:r>
              <a:rPr lang="en-US" sz="3600" dirty="0" smtClean="0"/>
              <a:t>General Revenue Funds: $80.6 B (44.2%)</a:t>
            </a:r>
            <a:br>
              <a:rPr lang="en-US" sz="3600" dirty="0" smtClean="0"/>
            </a:br>
            <a:r>
              <a:rPr lang="en-US" sz="3600" dirty="0" smtClean="0"/>
              <a:t>Federal Funds: $65.5 B (36%)</a:t>
            </a:r>
            <a:br>
              <a:rPr lang="en-US" sz="3600" dirty="0" smtClean="0"/>
            </a:br>
            <a:r>
              <a:rPr lang="en-US" sz="3600" dirty="0" smtClean="0"/>
              <a:t>Other Funds: $29.6 B (16.3%)</a:t>
            </a:r>
            <a:br>
              <a:rPr lang="en-US" sz="3600" dirty="0" smtClean="0"/>
            </a:br>
            <a:r>
              <a:rPr lang="en-US" sz="3600" dirty="0" smtClean="0"/>
              <a:t>General Revenue – Dedicated Funds: $6.3 B (3.5%)</a:t>
            </a:r>
          </a:p>
        </p:txBody>
      </p:sp>
    </p:spTree>
    <p:extLst>
      <p:ext uri="{BB962C8B-B14F-4D97-AF65-F5344CB8AC3E}">
        <p14:creationId xmlns:p14="http://schemas.microsoft.com/office/powerpoint/2010/main" val="518006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19464</TotalTime>
  <Words>3192</Words>
  <Application>Microsoft Office PowerPoint</Application>
  <PresentationFormat>On-screen Show (4:3)</PresentationFormat>
  <Paragraphs>186</Paragraphs>
  <Slides>192</Slides>
  <Notes>2</Notes>
  <HiddenSlides>0</HiddenSlides>
  <MMClips>0</MMClips>
  <ScaleCrop>false</ScaleCrop>
  <HeadingPairs>
    <vt:vector size="4" baseType="variant">
      <vt:variant>
        <vt:lpstr>Theme</vt:lpstr>
      </vt:variant>
      <vt:variant>
        <vt:i4>1</vt:i4>
      </vt:variant>
      <vt:variant>
        <vt:lpstr>Slide Titles</vt:lpstr>
      </vt:variant>
      <vt:variant>
        <vt:i4>192</vt:i4>
      </vt:variant>
    </vt:vector>
  </HeadingPairs>
  <TitlesOfParts>
    <vt:vector size="193" baseType="lpstr">
      <vt:lpstr>Office Theme</vt:lpstr>
      <vt:lpstr>GOVT 2302</vt:lpstr>
      <vt:lpstr>This week we focus on contemporary issues associated with Congress’ key power:   The Power of the Purse</vt:lpstr>
      <vt:lpstr>Recall that the increasing power of Parliament over the monarch was based on its power over the purse.</vt:lpstr>
      <vt:lpstr>We will hit a variety of topics including:   Budgeting Taxation Spending Borrowing Fiscal Policy Monetary Policy</vt:lpstr>
      <vt:lpstr>We will outline the budgeting process in the United States and Texas. </vt:lpstr>
      <vt:lpstr>We will look at nature of the American economy and the manner in which governmental policies attempt to influence it. </vt:lpstr>
      <vt:lpstr>Special attention will be paid to the U.S. and Texas Budgets (where money is drawn and where money is spent) and Budgetary Process </vt:lpstr>
      <vt:lpstr>We will look at the nature and history of each, and come to terms with the current budgetary circumstances on each level.</vt:lpstr>
      <vt:lpstr>PowerPoint Presentation</vt:lpstr>
      <vt:lpstr>Several constitutional clauses touch on related issues -  taxing, borrowing, and such – but there is no language tying it all together. </vt:lpstr>
      <vt:lpstr>The power of taxation – to collect revenue - is granted to Congress in the first part of Section 8 of Article 1 of the constitution.   This is called Taxing and Spending Clause</vt:lpstr>
      <vt:lpstr>Article One, Section Eight, Clause One   The Congress shall have Power To lay and collect Taxes, Duties, Imposts and Excises, to pay the Debts and provide for the common Defence and general Welfare of the United States; but all Duties, Imposts and Excises shall be uniform throughout the United States</vt:lpstr>
      <vt:lpstr>As we will see below, a variety of taxes have been established and imposed over the course of American history. Each has its own set of controversies.</vt:lpstr>
      <vt:lpstr>Note also that the authority to spend is not clearly stated – it is assumed.  The U.S. Government can spend money on any of the delegated powers listed below.</vt:lpstr>
      <vt:lpstr>It is worth noting that in certain Supreme Court cases (United States v Butler for example) the power to tax has also been judged to include the power to regulate. Certain taxes may be imposed not just because they collect revenue, but because they impact economic decisions. </vt:lpstr>
      <vt:lpstr>Other cases argued that the clause allowed for any item related to the general welfare – with its own funding course – was constitutional. This applied to Social Security as argued in Helvering v. Davis.  </vt:lpstr>
      <vt:lpstr>The power to borrow money is established next.  Article One, Section Eight,  Clause Two  Congress shall have power . . . “To borrow Money on the credit of the United States;”</vt:lpstr>
      <vt:lpstr>“When it borrows money ''on the credit of the United States,'' Congress creates a binding obligation to pay the debt as stipulated and cannot thereafter vary the terms of its agreement.”</vt:lpstr>
      <vt:lpstr>As we will see further below, establishing a strong line of credit was a goal of Alexander Hamilton and a reason why he pushed for a quick settlement of revolutionary war debt.  He made his argument in his First Report on the Public Credit.</vt:lpstr>
      <vt:lpstr>Recent controversies over the raising of the debt ceiling brought renewed attention to Section 4 of the 14th Amendment.</vt:lpstr>
      <vt:lpstr>“The validity of the public debt of the United States, authorized by law, including debts incurred for payment of pensions and bounties for services in suppressing insurrection or rebellion, shall not be questioned.” </vt:lpstr>
      <vt:lpstr>Borrowing money – or more specifically collecting money by selling bonds on the open market – pumps money into the economy that would not otherwise be collected through taxes.   This creates debt.</vt:lpstr>
      <vt:lpstr>There is no mention of the need to balance budgets. Hamilton argued that a degree of debt was to be expected as a consequence of the need to invest in public matters.</vt:lpstr>
      <vt:lpstr>Recent efforts have been made to add a Balanced Budget Amendment – of some type – to the Constitution.</vt:lpstr>
      <vt:lpstr>As we noted in the previous section, the constitutionally established bill making process says nothing about what happens internally, other than stating that bill for raising revenue (tax bills) must begin in the House of Representatives. </vt:lpstr>
      <vt:lpstr>Article One, Section Seven, Clause One   All Bills for raising Revenue shall originate in the House of Representatives; but the Senate may propose or concur with amendments as on other Bills.</vt:lpstr>
      <vt:lpstr>As we know from the previous section, the Ways and Means Committee has been developed in the House to receive and consider tax bills.  </vt:lpstr>
      <vt:lpstr>Only one other part of the Constitution touches on anything that comes close to a budgeting process.  The Appropriations Clause </vt:lpstr>
      <vt:lpstr>Article One, Section Nine, Clause Seven   No Money shall be drawn from the Treasury, but in Consequence of Appropriations made by Law; and a regular Statement and Account of the Receipts and Expenditures of all public Money shall be published from time to time.</vt:lpstr>
      <vt:lpstr>Money cannot be spent unless it is drawn from the treasury upon passage of an appropriations bill.</vt:lpstr>
      <vt:lpstr>Appropriations Committees have been developed in both the House and Senate. They have the ability to deny spending on items, even if those items had been approved by other legislation.</vt:lpstr>
      <vt:lpstr>Budgeting</vt:lpstr>
      <vt:lpstr>Since there is no budgeting process in place, there is no single mechanism for balancing revenue collection, spending, and borrowing.   Often these decisions are made separately from each other. No authoritative mechanism exists to maintain a balance between them.</vt:lpstr>
      <vt:lpstr>A budgeting process was not considered necessary until the level of government spending began to increase in the late 19th Century.</vt:lpstr>
      <vt:lpstr>PowerPoint Presentation</vt:lpstr>
      <vt:lpstr>An early attempt to do so was in the Budget and Accounting Act of 1921.  The bill established the Bureau of the Budget – which became the Office of Management and Budget (the OMB) in 1970. </vt:lpstr>
      <vt:lpstr>The OMB is an executive branch agency which is intended to “assist the President in overseeing the preparation of the federal budget and to supervise its administration in Executive Branch agencies.”</vt:lpstr>
      <vt:lpstr>The current process is based largely on what was established in the Congressional Budget and Impoundment Control Act of 1974.</vt:lpstr>
      <vt:lpstr>The bill establishes the Congressional Budget Office (the CBO), which a legislative branch agency. It is the “scorekeeper” for Congress. It establishes the costs of different programs. (committee history here)</vt:lpstr>
      <vt:lpstr>It is to provide Congress with: (1) objective, nonpartisan, and timely analysis to aid in economic and budgetary decisions on a wide array of programs covered by the federal budget, and (2) the information and estimates required by the Congressional budget process.</vt:lpstr>
      <vt:lpstr>The bill also established that standing Budget Committees would be established in both the House and the Senate. </vt:lpstr>
      <vt:lpstr>Note: Some past budget committee members have gone on to direct the Office of Management and Budget.  Some members of Congress and the executive branch spend their careers on budgetary issues.  </vt:lpstr>
      <vt:lpstr>For links with further information on the evolution of the budgeting process click on these:   - CQ Roll Call: Budget Process. - The process outlined by the Office of Management and Budget. - Budget Process Law Annotated: 1993 Edition.</vt:lpstr>
      <vt:lpstr>Here is a brief walk through of the process</vt:lpstr>
      <vt:lpstr>Note: the United States fiscal year begins on October 1 and ends on the following September 30. </vt:lpstr>
      <vt:lpstr>The budgeting process begins the spring of the year before the start of the fiscal year within the executive branch when the Office of Management and Budget gives each executive branch agency guidance for how to submit their agency’s requests.</vt:lpstr>
      <vt:lpstr>That September, each agency has to submit its budget request for the following fiscal year.</vt:lpstr>
      <vt:lpstr>During the next two months - October and November - the OMB analyzes the proposals and submits responses. The agencies can appeal any changes by late January.</vt:lpstr>
      <vt:lpstr>The presidents must submit his budget to Congress by the First Monday in February.</vt:lpstr>
      <vt:lpstr>That January the CBO reports to the budget committees on the economic and budgetary outlook, then in February re-estimates the President’s budget based on its economic assumptions.   </vt:lpstr>
      <vt:lpstr>Within six weeks of the introduction of the President’s budget, other committees submit their views to the Budget committees (you can see why these are powerful committees).</vt:lpstr>
      <vt:lpstr>The other committees want to ensure that their pet projects (like manned space flight)  continue to be funded. </vt:lpstr>
      <vt:lpstr>BY April 15, Congress is to complete action on the concurrent resolution on the budget.  This is effectively Congress’ version of the budget. The resolution is to be finished by June 15.</vt:lpstr>
      <vt:lpstr>After May 15, appropriations bills can be considered. These are to be completed by June 30.   Money cannot be drawn until the appropriations bills are passed. This is why those committees are important – click here for the wikis on the House and Senate committees.</vt:lpstr>
      <vt:lpstr>The appropriations bills must be passed by the start of the fiscal year for money to be available for government agencies.   This often does not happen – so continuing resolutions are often passed to provide funding for a limited time. </vt:lpstr>
      <vt:lpstr>The appropriations process has turned into a common venue for attempts to cutback spending.   There are questions whether this is the appropriate way to do so. </vt:lpstr>
      <vt:lpstr>The recent budget</vt:lpstr>
      <vt:lpstr>Useful Blog Tags  Budgeting. The Budget.  Texas Budget. National Debt.  </vt:lpstr>
      <vt:lpstr>Wikipedia: U.S. Federal Budget. Wikipedia: 2011 U.S. Federal Budget.  Wikipedia: 2012 U.S. Federal Budget. OMB: The President’s Budget. WaPo: Federal Budget 2012.</vt:lpstr>
      <vt:lpstr>Recent Facts About the  2010 U.S. Budget  Revenue: $2.381 trillion Outlays: $3.552 trillion  Deficit: $1.171 trillion  Debt: $14.078 trillion </vt:lpstr>
      <vt:lpstr>To put these numbers in context, the Gross Domestic Product of the country in 2010 was $14.5 Trillion.   One way to compare spending over time is to look at percentages rather than actual numbers. </vt:lpstr>
      <vt:lpstr>Total Revenues and Outlays</vt:lpstr>
      <vt:lpstr>Total Budget Deficit or Surplus</vt:lpstr>
      <vt:lpstr>Debt Held by the Public</vt:lpstr>
      <vt:lpstr>What are these graphs really telling us? Note that the graphs show revenue and outlays as a percentage of GDP, not absolute numbers.   Here is an example of a graph that shows absolute numbers – though they are adjusted per capita.</vt:lpstr>
      <vt:lpstr>PowerPoint Presentation</vt:lpstr>
      <vt:lpstr>PowerPoint Presentation</vt:lpstr>
      <vt:lpstr>Some detail on the revenue side.</vt:lpstr>
      <vt:lpstr>History of Taxation in the U.S.  Tariffs Excise Taxes</vt:lpstr>
      <vt:lpstr>Current Sources of Revenue FY11  Individual Income Taxes Social Security Payroll Taxes Corporate Income Taxes Excise Taxes Medicare Payroll Taxes Unemployment Taxes Capital Gains Taxes Estate Taxes  Borrowing  Other </vt:lpstr>
      <vt:lpstr>The following graph shows what percentage of revenues come from different sources.</vt:lpstr>
      <vt:lpstr>PowerPoint Presentation</vt:lpstr>
      <vt:lpstr>The largest source of revenue is the income tax. This is followed by payroll taxes (Social Security and Medicare), then the corporate tax. </vt:lpstr>
      <vt:lpstr>Click here for the current effective tax rates</vt:lpstr>
      <vt:lpstr>Related Topics  The 16th Amendment Tax Rates The Laffer Curve Progressive Taxation State Income Taxes</vt:lpstr>
      <vt:lpstr>Social Security Payroll Taxes.   The Social Security Act of 1935 Legislative History Social Security</vt:lpstr>
      <vt:lpstr>Medicare Payroll Taxes  Medicare</vt:lpstr>
      <vt:lpstr>Corporate Income Taxes</vt:lpstr>
      <vt:lpstr>Excise Taxes are generally imposed as additional charges on items to impact (usually discourage) behavior, or address consequences of the action. These are also called sin taxes and are imposed on alcohol, cigarettes and gasoline. </vt:lpstr>
      <vt:lpstr>The tax serves a regulatory tool.  Proposals are regularly made to legalize activities like drug consumption and prostitution and tax them as well. </vt:lpstr>
      <vt:lpstr>Smaller sources of revenue include:    Unemployment Taxes Estate Taxes Capital Gains Taxes</vt:lpstr>
      <vt:lpstr>Borrowing</vt:lpstr>
      <vt:lpstr>Rarely does government collect enough in taxes to pay for spending. Money not collected in taxes is borrowed, largely by selling bonds in the open market.</vt:lpstr>
      <vt:lpstr>Borrowing  Government Debt. The Bond Market. Government Bond. U.S. Treasury Securities. Bureau of the Public Debt. </vt:lpstr>
      <vt:lpstr>Overtime, repeated deficits have lead to the development of a large debt. Since 1917, Congress has set a limit on how much debt the government can hold – the debt ceiling. It tends to be pushed back when necessary. </vt:lpstr>
      <vt:lpstr>U.S. National Debt  The Debt Ceiling</vt:lpstr>
      <vt:lpstr>Outlays (Expenditures) </vt:lpstr>
      <vt:lpstr>PowerPoint Presentation</vt:lpstr>
      <vt:lpstr>Current Policy Outlays  Security Discretionary Non-Security Discretionary Social Security Medicare Medicaid Other Mandatory Programs Net Interest</vt:lpstr>
      <vt:lpstr>Note: There is a distinction between discretionary and non-discretionary spending.</vt:lpstr>
      <vt:lpstr>Discretionary spending refers to spending that is optional, that means it has to be renewed one a yearly basis. The largest category of discretionary spending is defense.</vt:lpstr>
      <vt:lpstr>Other discretionary spending includes expenditures on education, housing, etc… </vt:lpstr>
      <vt:lpstr>Non-Discretionary spending refers to spending that is mandated by law. Some are entitlements such as Social Security and Medicare. Some, such as payments on the national debt are necessary in order for the nation to remain solvent.</vt:lpstr>
      <vt:lpstr>75% of national spending is on non-discretionary and defense spending.</vt:lpstr>
      <vt:lpstr>It’s been suggested that people may have a clearer idea of what their money is being spent on if their tax bill comes with a receipt.  Here’s an example.</vt:lpstr>
      <vt:lpstr>PowerPoint Presentation</vt:lpstr>
      <vt:lpstr>The Texas Budget  The process for the 2012-2013 biennium from the Legislative Reference Library of Texas.</vt:lpstr>
      <vt:lpstr>Recent Facts About the 2010 – 2011 Texas Budget  Revenue: $182.188 Billion Outlays: $182.188 Billion</vt:lpstr>
      <vt:lpstr>Revenues  General Revenue Funds: $80.6 B (44.2%) Federal Funds: $65.5 B (36%) Other Funds: $29.6 B (16.3%) General Revenue – Dedicated Funds: $6.3 B (3.5%)</vt:lpstr>
      <vt:lpstr>PowerPoint Presentation</vt:lpstr>
      <vt:lpstr>Outlays  Education: $75.4 B (41.4%) Health and Human Services: $59.7 (32.8%) Business and Econ. Dev: $20.7 B (11.4%) Public Safety and Criminal Justice: $10.7 B (5.9%) ARRA: $5.6 B (3.1%) General Government: $4.4 B (2.5%)</vt:lpstr>
      <vt:lpstr>PowerPoint Presentation</vt:lpstr>
      <vt:lpstr>PowerPoint Presentation</vt:lpstr>
      <vt:lpstr>The Budgetary Process in Texas  Budget 101: A Guide to the Budgetary Process in Texas  2010 Texas Fact Book</vt:lpstr>
      <vt:lpstr>Local Budgetary Process</vt:lpstr>
      <vt:lpstr>Alvin: Annual Budget 2009 - 2010</vt:lpstr>
      <vt:lpstr>Recent Facts About Houston’s Budget  Revenue Outlays Deficit Debt</vt:lpstr>
      <vt:lpstr>Recent Facts About Alvin’s Budget  Revenue Outlays Deficit Debt</vt:lpstr>
      <vt:lpstr>Houston City Budget</vt:lpstr>
      <vt:lpstr>Can governmental activities impact the economy?   Specifically, can it impact Gross Domestic Product, Unemployment and Inflation? Not to say the quality of life in general.  </vt:lpstr>
      <vt:lpstr>What is the state of the economy right now?  Current Numbers: The United States Economy at a Glance, from the Bureau of Labor Statistics.  Wikipedia: BLS Times Topics: BLS</vt:lpstr>
      <vt:lpstr>Well being depends at the moment on where one sits on the economic totem pole. </vt:lpstr>
      <vt:lpstr>PowerPoint Presentation</vt:lpstr>
      <vt:lpstr>PowerPoint Presentation</vt:lpstr>
      <vt:lpstr>We will, for example, come to terms with the data in the following graphs: </vt:lpstr>
      <vt:lpstr>Here’s some background on the U.S. economy, including controversies: </vt:lpstr>
      <vt:lpstr>First, some data on the US economy  GDP since 1960. CIA Fact Book.  Recent Growth Rate. Economy of the United States.</vt:lpstr>
      <vt:lpstr>Unemployment (Dec 2010): 9.4% Inflation (Nov 2010) : 1.1%  GDP (2010): $14.6 Trillion  Latest numbers can be found at the Bureau of Labor Statistics.</vt:lpstr>
      <vt:lpstr>Together these figures describe the state of the macro economy – the overall economy of the nation. </vt:lpstr>
      <vt:lpstr>What does the term “unemployed” refer to?</vt:lpstr>
      <vt:lpstr> Persons are classified as unemployed if they do not have a job, have actively looked for work in the prior 4 weeks, and are currently available for work. – from the Bureau of Labor Statistics.</vt:lpstr>
      <vt:lpstr>PowerPoint Presentation</vt:lpstr>
      <vt:lpstr>PowerPoint Presentation</vt:lpstr>
      <vt:lpstr>Unemployment for Texas are kept by the Texas Workforce Commission.   Click on Google public data for a great way to generate your own unemployment data.</vt:lpstr>
      <vt:lpstr>Controversy: What responsibility does the national government have to promote employment?  Is this fully a state concern? Click here for a list of labor related legislation.</vt:lpstr>
      <vt:lpstr>What does the term “inflation” refer to?</vt:lpstr>
      <vt:lpstr>A rise in the general level of prices of goods and services in an economy over a period of time.  Specifically as determined by the Consumer Price Index.</vt:lpstr>
      <vt:lpstr>Overview of BLS Statistics on Inflation and Prices  Historical Inflation Data.</vt:lpstr>
      <vt:lpstr>It is argued that an inverse relationship exists between inflation and unemployment.  The Philip’s Curve. </vt:lpstr>
      <vt:lpstr>High levels of unemployment are argued to correlate with low levels of inflation and vice versa. When unemployment is high, the cost of labor is low. </vt:lpstr>
      <vt:lpstr>What impact can government policies have on inflation?</vt:lpstr>
      <vt:lpstr>The most consistently used indicator of the national economy is fluctuations in GDP.</vt:lpstr>
      <vt:lpstr>The gross domestic product (GDP) is the market value of all final goods and services produced within a country in a given period of time.</vt:lpstr>
      <vt:lpstr>Here are two charts which show changes in GDP in the US over time. The first from 2007 to 2010, quarterly. The second from 1900 – 1999, yearly.</vt:lpstr>
      <vt:lpstr>PowerPoint Presentation</vt:lpstr>
      <vt:lpstr>PowerPoint Presentation</vt:lpstr>
      <vt:lpstr>Notice that GDP tends to fluctuate. This is called the business cycle. The upward swings indicate that the economy is expanding, the downward swing indicates that the economy is contracting. </vt:lpstr>
      <vt:lpstr>A moderate contraction is called a recession, a major contraction is called a depression. Note: the term “recession” was coined in order to stop calling contractions “crises.”</vt:lpstr>
      <vt:lpstr>One controversy concerns whether governmental policies can impact ebbs and flows of GDP. And if so, what types of policies are most effective: fiscal policy or monetary policy. The general term to refer to the study of such efforts is macro economics.</vt:lpstr>
      <vt:lpstr>Fiscal Policy refers to the deliberate use of government’s taxing and spending powers to influence the economy, either by pumping money into it to bring it out of recession or to pull money out in order to prevent one.   This is referred to as Keynesian Economics.</vt:lpstr>
      <vt:lpstr>Strategically running budget deficits allows money to be pumped into the economy. This is done by keeping taxes low and spending high. This is held to stimulate the economy by increasing consumer spending.</vt:lpstr>
      <vt:lpstr>The American Recovery and Reinvestment Act of 2009 was (is) a stimulus bill. </vt:lpstr>
      <vt:lpstr>Conversely, bubbles are argued to be effectively prevented by running budget surpluses, which pull money from the economy by raising taxes or lowering spending. This helps avoid boom and bust cycles.</vt:lpstr>
      <vt:lpstr>The primary instruments of fiscal policy are members of Congress and congressional committees. </vt:lpstr>
      <vt:lpstr>Ways and Means Committee Finance Committee Budget Committees (H,S) Appropriations Committees (H, S)</vt:lpstr>
      <vt:lpstr>Remember that Congress has the power to tax (at whatever rate it chooses) and to spend (at whatever rate it chooses). It is subject only to the restrictions placed on it by voters.</vt:lpstr>
      <vt:lpstr>This creates a problem because there will always be political pressure to run deficits (keep taxes low and expenditures high)</vt:lpstr>
      <vt:lpstr>Monetary Policy refers to the use of the money supply to similarly affect the economy. </vt:lpstr>
      <vt:lpstr>Three key instruments  1 – setting short term interest rates 2 – buying and selling bonds 3 – setting the reserve requirement</vt:lpstr>
      <vt:lpstr>The institution primarily charged with implementing monetary policy is the Federal Reserve.</vt:lpstr>
      <vt:lpstr>The Federal Reserve was established following the Panic of 1907 to ensure that liquidity would be made available in case future economic crises would cause the monetary system to dry up. </vt:lpstr>
      <vt:lpstr>It is composed of various individuals appointed to serve as a board – including a Fed chairman – which is argued to remove them from political influence. </vt:lpstr>
      <vt:lpstr>Key Legislation:  The Federal Reserve Act</vt:lpstr>
      <vt:lpstr>Some background on the U.S. economy.</vt:lpstr>
      <vt:lpstr>The United States economy is mixed. It contains a balance between goods and services provided by the public and private sectors.</vt:lpstr>
      <vt:lpstr>Striking that balance is a source of constant conflict. Conservatives – generally support private enterprise – liberals (with exceptions) support the public provisions of good and services. </vt:lpstr>
      <vt:lpstr>Question: Are certain goods and services best provided by the public sector? And are other goods and services best provided by the private sector? </vt:lpstr>
      <vt:lpstr>More importantly, how can it be determined which is which?  And is that decision made dispassionately on objective criteria or is it driven by political self insterest?</vt:lpstr>
      <vt:lpstr>Examples of publicly provided services:   military protection police and fire protection education public utilities </vt:lpstr>
      <vt:lpstr>Social Security Medicare Medicaid K – 12 Education etc…</vt:lpstr>
      <vt:lpstr>Examples of privately provided services:  Design, manufacturing and sale of consumer products Agriculture</vt:lpstr>
      <vt:lpstr>WalMart Microsoft Apple Exxon-Mobil</vt:lpstr>
      <vt:lpstr>An advantage of the private sector is its efficiency and rapid response to changing circumstances.</vt:lpstr>
      <vt:lpstr>An advantage of the public sector is stability and that goods and services are provided equally.</vt:lpstr>
      <vt:lpstr>Some items can be provided by both the public and private sector, which can lead to conflict.</vt:lpstr>
      <vt:lpstr>The recent fight over health insurance is a perfect example.  Should the market, solely, determine who gets health insurance, or can government step in and ensure that insurance should be made available to everyone?</vt:lpstr>
      <vt:lpstr>Over the course of American history, national, state and local governments have expanded the range of services they provide. </vt:lpstr>
      <vt:lpstr>Since the 1930s, government has stepped in to provide services the private sector had no interest in providing.  This will be a subject we will cover in more depth when we discuss the executive branch. </vt:lpstr>
      <vt:lpstr>These also happen to be some of the most expensive programs run by government.</vt:lpstr>
      <vt:lpstr>Social Security Medicare Medicaid</vt:lpstr>
      <vt:lpstr>Some arguments (political and economic) are made that these services ought to be provided by the private sector because they can perform them cheaply and more efficiently.</vt:lpstr>
      <vt:lpstr>For example: In Iraq, could private contractors do a better job than the military?  Blackwater</vt:lpstr>
      <vt:lpstr>Can the private sector provide old age pensions and postal service better than government?</vt:lpstr>
      <vt:lpstr>One of the economic functions of the federal government has been the promotion of the private sector.</vt:lpstr>
      <vt:lpstr>The commercial powers in the Constitution were intended in may ways to foster business development by providing a solid financial foundation, basic security, and policies meant to absorb risk. </vt:lpstr>
      <vt:lpstr>Bankruptcy Uniform Weights and Measures Patent Protection Post Offices</vt:lpstr>
      <vt:lpstr>Hamilton Recommended a series of measures to Congress intended to spur commercial development</vt:lpstr>
      <vt:lpstr>First Report on the Public Credit. Operations of the Act Laying Duties on Imports. Second Report on Public Credit. Report on the Establishment of a Mint. Report on Manufactures.</vt:lpstr>
      <vt:lpstr>Protectionism</vt:lpstr>
      <vt:lpstr>Technological development has often been subsidized by the national government.  Often through the military.</vt:lpstr>
      <vt:lpstr>Finance Steamships Telegraph Railroads  Electricity Airplanes Radio Television Computer Aerospace The Internet</vt:lpstr>
      <vt:lpstr>For many industries, the national government is their largest client.</vt:lpstr>
      <vt:lpstr>Proponents of these expenditures argue that they enhance basic research and establish the foundation on which consumer products can evolve.  Example: the web.</vt:lpstr>
      <vt:lpstr>Opponents argue that private enterprise can fund basic research, and that this funding fosters the development if sub governments and issue networks.</vt:lpstr>
      <vt:lpstr>Chief example: Eisenhower’s Military Industrial Complex.</vt:lpstr>
      <vt:lpstr>An additional fight concerns whether transactions in the marketplace should be subject to regulations. </vt:lpstr>
      <vt:lpstr>The private sector tends to not like regulations since they can limit profits.  (unless they can capture the regulatory agency and regulate themselves)</vt:lpstr>
      <vt:lpstr>PowerPoint Presentation</vt:lpstr>
      <vt:lpstr>As additional services are provided. The costs of government increases. This leads to problems associated with budgeting.</vt:lpstr>
      <vt:lpstr>As we will see, over the past few decades, an imbalance has emerged between federal revenues and expenditures.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2302</dc:title>
  <dc:creator>Kevin Jefferies</dc:creator>
  <cp:lastModifiedBy>Kevin Jefferies</cp:lastModifiedBy>
  <cp:revision>622</cp:revision>
  <dcterms:created xsi:type="dcterms:W3CDTF">2010-06-27T13:27:17Z</dcterms:created>
  <dcterms:modified xsi:type="dcterms:W3CDTF">2011-09-26T02:19:44Z</dcterms:modified>
</cp:coreProperties>
</file>